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1.xml" ContentType="application/vnd.openxmlformats-officedocument.presentationml.tags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7" r:id="rId2"/>
    <p:sldId id="276" r:id="rId3"/>
    <p:sldId id="275" r:id="rId4"/>
    <p:sldId id="277" r:id="rId5"/>
    <p:sldId id="320" r:id="rId6"/>
    <p:sldId id="338" r:id="rId7"/>
    <p:sldId id="340" r:id="rId8"/>
    <p:sldId id="341" r:id="rId9"/>
    <p:sldId id="336" r:id="rId10"/>
    <p:sldId id="342" r:id="rId11"/>
    <p:sldId id="344" r:id="rId12"/>
    <p:sldId id="343" r:id="rId13"/>
    <p:sldId id="345" r:id="rId14"/>
    <p:sldId id="346" r:id="rId15"/>
    <p:sldId id="347" r:id="rId16"/>
    <p:sldId id="348" r:id="rId17"/>
    <p:sldId id="349" r:id="rId18"/>
    <p:sldId id="278" r:id="rId19"/>
    <p:sldId id="314" r:id="rId20"/>
    <p:sldId id="279" r:id="rId21"/>
    <p:sldId id="315" r:id="rId22"/>
    <p:sldId id="280" r:id="rId23"/>
    <p:sldId id="316" r:id="rId24"/>
    <p:sldId id="274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u tangyuan" initials="wt" lastIdx="1" clrIdx="0">
    <p:extLst>
      <p:ext uri="{19B8F6BF-5375-455C-9EA6-DF929625EA0E}">
        <p15:presenceInfo xmlns:p15="http://schemas.microsoft.com/office/powerpoint/2012/main" userId="f3bbd1d0370b70a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7845" autoAdjust="0"/>
  </p:normalViewPr>
  <p:slideViewPr>
    <p:cSldViewPr snapToGrid="0">
      <p:cViewPr varScale="1">
        <p:scale>
          <a:sx n="75" d="100"/>
          <a:sy n="75" d="100"/>
        </p:scale>
        <p:origin x="946" y="6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gif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F7FB1C-3B79-4386-9E5B-05DD45F8C8E7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EEE81C-66FF-4F92-98BF-244A633C3B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8512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8B55B-2511-42A3-917F-FDE0D43FAB5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6920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这个线网是使用 </a:t>
            </a:r>
            <a:r>
              <a:rPr lang="en-US" altLang="zh-CN" dirty="0" err="1"/>
              <a:t>svg</a:t>
            </a:r>
            <a:r>
              <a:rPr lang="en-US" altLang="zh-CN" dirty="0"/>
              <a:t> </a:t>
            </a:r>
            <a:r>
              <a:rPr lang="zh-CN" altLang="en-US" dirty="0"/>
              <a:t>导入生成，添加了小车和小车的行车动画，并且绑定了接口给每个站点提供数据，实现闪烁的动画效果。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8B55B-2511-42A3-917F-FDE0D43FAB5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38728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8B55B-2511-42A3-917F-FDE0D43FAB5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38728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8B55B-2511-42A3-917F-FDE0D43FAB5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38728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8B55B-2511-42A3-917F-FDE0D43FAB52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38728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8B55B-2511-42A3-917F-FDE0D43FAB52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38728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8B55B-2511-42A3-917F-FDE0D43FAB52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38728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EEE81C-66FF-4F92-98BF-244A633C3B1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14704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8B55B-2511-42A3-917F-FDE0D43FAB52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01535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8B55B-2511-42A3-917F-FDE0D43FAB52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16454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8B55B-2511-42A3-917F-FDE0D43FAB52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81284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8B55B-2511-42A3-917F-FDE0D43FAB5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144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8B55B-2511-42A3-917F-FDE0D43FAB5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38728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8B55B-2511-42A3-917F-FDE0D43FAB5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38728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8B55B-2511-42A3-917F-FDE0D43FAB5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38728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8B55B-2511-42A3-917F-FDE0D43FAB5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38728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GENESIS64 </a:t>
            </a:r>
            <a:r>
              <a:rPr lang="zh-CN" altLang="en-US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是一个六位一体化平台，支持了</a:t>
            </a:r>
            <a:r>
              <a:rPr lang="en-US" altLang="zh-CN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3D</a:t>
            </a:r>
            <a:r>
              <a:rPr lang="zh-CN" altLang="en-US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GIS</a:t>
            </a:r>
            <a:r>
              <a:rPr lang="zh-CN" altLang="en-US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SCADA</a:t>
            </a:r>
            <a:r>
              <a:rPr lang="zh-CN" altLang="en-US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VRAR</a:t>
            </a:r>
            <a:r>
              <a:rPr lang="zh-CN" altLang="en-US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Mobile</a:t>
            </a:r>
            <a:r>
              <a:rPr lang="zh-CN" altLang="en-US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IOT</a:t>
            </a:r>
            <a:r>
              <a:rPr lang="zh-CN" altLang="en-US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，而</a:t>
            </a:r>
            <a:r>
              <a:rPr lang="en-US" altLang="zh-CN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GENESIS32 </a:t>
            </a:r>
            <a:r>
              <a:rPr lang="zh-CN" altLang="en-US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只是一个 </a:t>
            </a:r>
            <a:r>
              <a:rPr lang="en-US" altLang="zh-CN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SCADA </a:t>
            </a:r>
            <a:r>
              <a:rPr lang="zh-CN" altLang="en-US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软件</a:t>
            </a:r>
            <a:r>
              <a:rPr lang="zh-CN" altLang="en-US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1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GENESIS64 </a:t>
            </a:r>
            <a:r>
              <a:rPr lang="zh-CN" altLang="en-US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是一个软件开发的解决方案，集成了</a:t>
            </a:r>
            <a:r>
              <a:rPr lang="en-US" altLang="zh-CN" sz="12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GraphWorX</a:t>
            </a:r>
            <a:r>
              <a:rPr lang="en-US" altLang="zh-CN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zh-CN" altLang="en-US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界面设计</a:t>
            </a:r>
            <a:r>
              <a:rPr lang="en-US" altLang="zh-CN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r>
              <a:rPr lang="zh-CN" altLang="en-US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Workbench(</a:t>
            </a:r>
            <a:r>
              <a:rPr lang="zh-CN" altLang="en-US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部署发布</a:t>
            </a:r>
            <a:r>
              <a:rPr lang="en-US" altLang="zh-CN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r>
              <a:rPr lang="zh-CN" altLang="en-US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Workflow(</a:t>
            </a:r>
            <a:r>
              <a:rPr lang="zh-CN" altLang="en-US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工作流</a:t>
            </a:r>
            <a:r>
              <a:rPr lang="en-US" altLang="zh-CN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r>
              <a:rPr lang="zh-CN" altLang="en-US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12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EarthWorX</a:t>
            </a:r>
            <a:r>
              <a:rPr lang="en-US" altLang="zh-CN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(GIS)</a:t>
            </a:r>
            <a:r>
              <a:rPr lang="zh-CN" altLang="en-US" sz="1200" b="1" dirty="0">
                <a:latin typeface="宋体" panose="02010600030101010101" pitchFamily="2" charset="-122"/>
                <a:ea typeface="宋体" panose="02010600030101010101" pitchFamily="2" charset="-122"/>
              </a:rPr>
              <a:t>等多个组件。</a:t>
            </a:r>
            <a:endParaRPr lang="en-US" altLang="zh-CN" sz="1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8B55B-2511-42A3-917F-FDE0D43FAB5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3872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8B55B-2511-42A3-917F-FDE0D43FAB5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38728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F8B55B-2511-42A3-917F-FDE0D43FAB52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3872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5B95C2-7627-4040-B319-4C1BC3DD58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A80A7C7-87DF-48EF-94B2-1875E2130A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BE056D-5986-4F57-A6B2-79D44D6A5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1BCE9-3F6D-408B-A5C6-82B06CF5788E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9142E7-9483-411E-8006-AF3510971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2F8AA6-75D8-41FE-B7CF-E5EC61CE8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6F5D8-FA70-4F0D-9838-4483FBD76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3502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DDE1C7-36D4-41DE-BACE-D2EB13266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A1BD453-F68A-4E45-A9ED-31AE4AF213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8B1EA4-0B56-401B-877B-100BFD394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1BCE9-3F6D-408B-A5C6-82B06CF5788E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B2274B-E4DA-436D-A1FC-85442C5B6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9CA7DF6-454E-4531-B9AD-06223FA3A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6F5D8-FA70-4F0D-9838-4483FBD76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0760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3197DD2-D5F7-4317-A9BE-09B96BA3B7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83E11ED-AF0E-45DD-A357-BED2B1BA63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FF1470-268E-404E-BD46-318C92ED4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1BCE9-3F6D-408B-A5C6-82B06CF5788E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F54FA6-089E-4848-8830-D46763C66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9593E7-AA32-479C-94A9-333B07610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6F5D8-FA70-4F0D-9838-4483FBD76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15761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0204" y="735774"/>
            <a:ext cx="11231592" cy="533701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65786" y="472966"/>
            <a:ext cx="5252383" cy="58527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05688" y="1993248"/>
            <a:ext cx="3572578" cy="58820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64409" y="4898011"/>
            <a:ext cx="2904750" cy="71018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51721" y="2844262"/>
            <a:ext cx="4730125" cy="1325563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3676878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20" y="0"/>
            <a:ext cx="1218856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915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64"/>
          <a:stretch>
            <a:fillRect/>
          </a:stretch>
        </p:blipFill>
        <p:spPr>
          <a:xfrm>
            <a:off x="-18158" y="0"/>
            <a:ext cx="12210158" cy="686794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8729" y="271984"/>
            <a:ext cx="10214452" cy="629221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582299" y="899624"/>
            <a:ext cx="526774" cy="0"/>
          </a:xfrm>
          <a:prstGeom prst="line">
            <a:avLst/>
          </a:prstGeom>
          <a:ln w="38100">
            <a:solidFill>
              <a:srgbClr val="E947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5744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647BE5-B700-4B8A-B277-9B3C31919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01AE01-A97D-43C7-99BE-8BF91417F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98144B-C80C-4FDE-8387-67B4442DD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1BCE9-3F6D-408B-A5C6-82B06CF5788E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62017DC-493C-4F46-A46D-E424EB0ED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09B5DF-67B6-4498-B2DD-96990C7B2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6F5D8-FA70-4F0D-9838-4483FBD76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072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232B79-A966-4560-8C3C-3635F3A1B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CB7E7C-9D1B-4373-A3BE-0E6674711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16D4AC-FB45-47AC-9704-C7CED463A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1BCE9-3F6D-408B-A5C6-82B06CF5788E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6E18F30-F040-4C36-A619-4406CD409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3B8D15-88C4-4AA5-8D48-F4AB6067B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6F5D8-FA70-4F0D-9838-4483FBD76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8468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5B52A4-FDB3-4009-9F93-7289182CF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D828CF-1ED0-4A9C-91CC-EDA4B8E442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A461689-C9A0-4626-8937-4A0830332C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2E527CB-B3FB-4E71-BF6C-9FA7BD580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1BCE9-3F6D-408B-A5C6-82B06CF5788E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EF5B4E9-7942-4375-B26A-86B245F6E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43F90F-5602-444B-83CA-A3A5EB9F7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6F5D8-FA70-4F0D-9838-4483FBD76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1546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84724D-A8BA-43B0-9FF0-A9FA691F0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01C5310-A65F-496B-8435-B51CF586B9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A4EAD75-3AF3-4C14-A1DE-80566D10F8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4AE69AD-7FF2-44A5-BBE7-D0E3CFE480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CCF7E8E-12B4-48A7-99A5-D2FF31FE79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A640E87-6195-409E-BAD1-C5F294758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1BCE9-3F6D-408B-A5C6-82B06CF5788E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377670E-BC17-4230-BC54-6D3FA06D7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6AB2D90-94C3-4DE2-913E-F138539C7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6F5D8-FA70-4F0D-9838-4483FBD76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5801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34E203-8E8B-4E17-A1C3-AB6A464D8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B374EBC-3C6D-41A8-AF3B-F26A67488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1BCE9-3F6D-408B-A5C6-82B06CF5788E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4001414-D8DC-4C9D-8FD3-6D5419E12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55A61D9-98B2-4A54-9A64-F09DA53DE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6F5D8-FA70-4F0D-9838-4483FBD76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8323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AA5D3E9-356E-47E7-BE0B-C56AA420F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1BCE9-3F6D-408B-A5C6-82B06CF5788E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A3B5A2F-8EBC-4026-A2B4-FE3CE87CB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258D6D4-9F00-4526-B854-9DA8BEE34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6F5D8-FA70-4F0D-9838-4483FBD76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0901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DE5209-9A7A-4E08-B328-FCE0A92FB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4D1D48-78CD-4E27-B126-98BAA9A04D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99FFC3A-2345-432C-A8A5-90AFD6DCF2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0289B55-529C-4EDA-9A55-D931EBBC0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1BCE9-3F6D-408B-A5C6-82B06CF5788E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7863CA-7511-46D0-B2AC-270104A90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35293EF-7D44-4D61-AACB-452FBED51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6F5D8-FA70-4F0D-9838-4483FBD76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0451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30754C-11F3-46F1-8C58-B4F85786A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23A6F3E-C23C-4112-AA6A-9130FA25D9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25CE8B8-E905-46FA-AECC-FC95483853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F911FC7-BDE9-4D87-A5E1-58210651A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1BCE9-3F6D-408B-A5C6-82B06CF5788E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1D2CB82-CBB6-4138-A44B-9BC336748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DF974DD-D9BF-4989-AA15-4E22C283F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6F5D8-FA70-4F0D-9838-4483FBD76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8458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AFED2AB-DC55-4E94-9682-391D2A0AF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A1BFF88-3057-4B61-8589-34D0463015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A25C46-864D-4159-ACDE-3497805718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1BCE9-3F6D-408B-A5C6-82B06CF5788E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FEE9A1-E22E-41F0-9D98-3F0407825B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F48499-2574-4233-99F5-68DD029CF1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06F5D8-FA70-4F0D-9838-4483FBD76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0449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7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8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9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.xml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.png"/><Relationship Id="rId4" Type="http://schemas.openxmlformats.org/officeDocument/2006/relationships/slide" Target="slide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1.gif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翁泽鹏 转正述职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FD88674-8911-4AA1-80BB-E8F082EC5BFF}"/>
              </a:ext>
            </a:extLst>
          </p:cNvPr>
          <p:cNvSpPr txBox="1"/>
          <p:nvPr/>
        </p:nvSpPr>
        <p:spPr>
          <a:xfrm>
            <a:off x="461913" y="162393"/>
            <a:ext cx="47163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工作回顾：组态选型研究</a:t>
            </a:r>
            <a:endParaRPr lang="en-US" altLang="zh-CN" sz="3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E567C18-16F1-4934-AA3A-3832BD06185F}"/>
              </a:ext>
            </a:extLst>
          </p:cNvPr>
          <p:cNvSpPr txBox="1"/>
          <p:nvPr/>
        </p:nvSpPr>
        <p:spPr>
          <a:xfrm>
            <a:off x="413836" y="900812"/>
            <a:ext cx="6799764" cy="4636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使用 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GraphWorX64 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进行界面开发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GraphWorX64 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是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GENESIS64 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套件中的一个基于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WPF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.NET Standard 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UI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开发工具，支持 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2D 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图形和 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3D 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图形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可由 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3dmax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导入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，支持动画功能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旋转、拉伸、移动、变色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，支持命令模式，支持数据绑定，支持简单的脚本编写，支持数据绑定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(OPC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20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WebService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、直连数据库、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SNMP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等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，支持直接使用</a:t>
            </a:r>
            <a:r>
              <a:rPr lang="en-US" altLang="zh-CN" sz="20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Winform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WPF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控件等。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 使用 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Workbench 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进行发布部署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Workbench 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提供一个将设计好的软件发布为 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CS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BS(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需要部署到 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IIS)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Mobile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等格式的指引流程。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49D7C3A-6C7E-42FE-8219-DC818FF473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2173" y="747168"/>
            <a:ext cx="4580017" cy="5616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93309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FD88674-8911-4AA1-80BB-E8F082EC5BFF}"/>
              </a:ext>
            </a:extLst>
          </p:cNvPr>
          <p:cNvSpPr txBox="1"/>
          <p:nvPr/>
        </p:nvSpPr>
        <p:spPr>
          <a:xfrm>
            <a:off x="461913" y="162393"/>
            <a:ext cx="47163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工作回顾：组态选型研究</a:t>
            </a:r>
            <a:endParaRPr lang="en-US" altLang="zh-CN" sz="3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E567C18-16F1-4934-AA3A-3832BD06185F}"/>
              </a:ext>
            </a:extLst>
          </p:cNvPr>
          <p:cNvSpPr txBox="1"/>
          <p:nvPr/>
        </p:nvSpPr>
        <p:spPr>
          <a:xfrm>
            <a:off x="413836" y="900812"/>
            <a:ext cx="4899844" cy="559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使用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4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webAPI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提供模拟数据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DAAA2C6-EB8B-43AB-B8D0-66233269C667}"/>
              </a:ext>
            </a:extLst>
          </p:cNvPr>
          <p:cNvSpPr txBox="1"/>
          <p:nvPr/>
        </p:nvSpPr>
        <p:spPr>
          <a:xfrm>
            <a:off x="6096000" y="900812"/>
            <a:ext cx="5283200" cy="559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使用 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Workbench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进行数据源发布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460BDF2-A289-451E-A6A8-48D55986CE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814" y="1460581"/>
            <a:ext cx="4640767" cy="509258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9FC78B3-CF3F-4CDF-B28D-AA21A29982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6559" y="1460582"/>
            <a:ext cx="6455631" cy="5020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151135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FD88674-8911-4AA1-80BB-E8F082EC5BFF}"/>
              </a:ext>
            </a:extLst>
          </p:cNvPr>
          <p:cNvSpPr txBox="1"/>
          <p:nvPr/>
        </p:nvSpPr>
        <p:spPr>
          <a:xfrm>
            <a:off x="461913" y="162393"/>
            <a:ext cx="47163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工作回顾：组态选型研究</a:t>
            </a:r>
            <a:endParaRPr lang="en-US" altLang="zh-CN" sz="3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ED1DF49-8A61-4E15-A348-566A2CF788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740" y="1808835"/>
            <a:ext cx="9167812" cy="482962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315377A-AFE7-4561-A338-44F5792A0C81}"/>
              </a:ext>
            </a:extLst>
          </p:cNvPr>
          <p:cNvSpPr txBox="1"/>
          <p:nvPr/>
        </p:nvSpPr>
        <p:spPr>
          <a:xfrm>
            <a:off x="594363" y="920211"/>
            <a:ext cx="1832553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设计模式</a:t>
            </a:r>
          </a:p>
        </p:txBody>
      </p:sp>
    </p:spTree>
    <p:extLst>
      <p:ext uri="{BB962C8B-B14F-4D97-AF65-F5344CB8AC3E}">
        <p14:creationId xmlns:p14="http://schemas.microsoft.com/office/powerpoint/2010/main" val="65989369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FD88674-8911-4AA1-80BB-E8F082EC5BFF}"/>
              </a:ext>
            </a:extLst>
          </p:cNvPr>
          <p:cNvSpPr txBox="1"/>
          <p:nvPr/>
        </p:nvSpPr>
        <p:spPr>
          <a:xfrm>
            <a:off x="461913" y="162393"/>
            <a:ext cx="47163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工作回顾：组态选型研究</a:t>
            </a:r>
            <a:endParaRPr lang="en-US" altLang="zh-CN" sz="3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15377A-AFE7-4561-A338-44F5792A0C81}"/>
              </a:ext>
            </a:extLst>
          </p:cNvPr>
          <p:cNvSpPr txBox="1"/>
          <p:nvPr/>
        </p:nvSpPr>
        <p:spPr>
          <a:xfrm>
            <a:off x="594363" y="920211"/>
            <a:ext cx="2040943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发布为 </a:t>
            </a:r>
            <a:r>
              <a:rPr lang="en-US" altLang="zh-CN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CS</a:t>
            </a:r>
            <a:endParaRPr lang="zh-CN" altLang="en-US" sz="3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806CD0B-6411-4F9F-AC06-6FCD2659CC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153" y="1808835"/>
            <a:ext cx="9078128" cy="488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930319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FD88674-8911-4AA1-80BB-E8F082EC5BFF}"/>
              </a:ext>
            </a:extLst>
          </p:cNvPr>
          <p:cNvSpPr txBox="1"/>
          <p:nvPr/>
        </p:nvSpPr>
        <p:spPr>
          <a:xfrm>
            <a:off x="461913" y="162393"/>
            <a:ext cx="47163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工作回顾：组态选型研究</a:t>
            </a:r>
            <a:endParaRPr lang="en-US" altLang="zh-CN" sz="3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15377A-AFE7-4561-A338-44F5792A0C81}"/>
              </a:ext>
            </a:extLst>
          </p:cNvPr>
          <p:cNvSpPr txBox="1"/>
          <p:nvPr/>
        </p:nvSpPr>
        <p:spPr>
          <a:xfrm>
            <a:off x="594363" y="920211"/>
            <a:ext cx="2040943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发布为 </a:t>
            </a:r>
            <a:r>
              <a:rPr lang="en-US" altLang="zh-CN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BS</a:t>
            </a:r>
            <a:endParaRPr lang="zh-CN" altLang="en-US" sz="3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8C75A42-1FE5-499A-ABB8-F96CFF6F82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8899" y="1635792"/>
            <a:ext cx="8679592" cy="521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346995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FD88674-8911-4AA1-80BB-E8F082EC5BFF}"/>
              </a:ext>
            </a:extLst>
          </p:cNvPr>
          <p:cNvSpPr txBox="1"/>
          <p:nvPr/>
        </p:nvSpPr>
        <p:spPr>
          <a:xfrm>
            <a:off x="461913" y="162393"/>
            <a:ext cx="47163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工作回顾：组态选型研究</a:t>
            </a:r>
            <a:endParaRPr lang="en-US" altLang="zh-CN" sz="3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E567C18-16F1-4934-AA3A-3832BD06185F}"/>
              </a:ext>
            </a:extLst>
          </p:cNvPr>
          <p:cNvSpPr txBox="1"/>
          <p:nvPr/>
        </p:nvSpPr>
        <p:spPr>
          <a:xfrm>
            <a:off x="413836" y="900812"/>
            <a:ext cx="11364328" cy="4359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优点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GENESIS64 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可以通过拖拉拽就实现一个软件的功能，并且支持部分动画和特效，可以让不会代码的人也能完成一个软件的交互功能，并且支持发布为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CS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BS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、移动应用。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缺点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1.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如果是交互逻辑复杂的程序，光通过拖拉拽生成，操作繁琐，工作量大，而且不易测试和迭代。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2.GENESIS64 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发布为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CS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的程序，嵌入到其他系统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如线网指挥中心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中比较困难，兼容性不好。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3.GENESIS64 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发布为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BS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的程序，其实是基于</a:t>
            </a:r>
            <a:r>
              <a:rPr lang="en-US" altLang="zh-CN" sz="20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xbap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技术发布的浏览器应用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, </a:t>
            </a:r>
            <a:r>
              <a:rPr lang="en-US" altLang="zh-CN" sz="20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xbap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已经是被放弃的技术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有很多硬伤，如在浏览器中兼容并不好，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chrome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和火狐都不支持，只有</a:t>
            </a:r>
            <a:r>
              <a:rPr lang="en-US" altLang="zh-CN" sz="20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ie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支持，但是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ie9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之后如果是外网部署的</a:t>
            </a:r>
            <a:r>
              <a:rPr lang="en-US" altLang="zh-CN" sz="20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xbap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，使用需要对</a:t>
            </a:r>
            <a:r>
              <a:rPr lang="en-US" altLang="zh-CN" sz="20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ie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浏览器进行特殊配置。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9514247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FD88674-8911-4AA1-80BB-E8F082EC5BFF}"/>
              </a:ext>
            </a:extLst>
          </p:cNvPr>
          <p:cNvSpPr txBox="1"/>
          <p:nvPr/>
        </p:nvSpPr>
        <p:spPr>
          <a:xfrm>
            <a:off x="461913" y="162393"/>
            <a:ext cx="47163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工作回顾：组态选型研究</a:t>
            </a:r>
            <a:endParaRPr lang="en-US" altLang="zh-CN" sz="3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E567C18-16F1-4934-AA3A-3832BD06185F}"/>
              </a:ext>
            </a:extLst>
          </p:cNvPr>
          <p:cNvSpPr txBox="1"/>
          <p:nvPr/>
        </p:nvSpPr>
        <p:spPr>
          <a:xfrm>
            <a:off x="461913" y="1088772"/>
            <a:ext cx="11364328" cy="1667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WPF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原生实现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WPF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对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2D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图形、特效、动画有良好的支持，所以线网和组态也可使尝试使用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WPF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原生实现。以下是使用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WPF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实现的线网。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911C412-DDCC-4395-9213-ECFE6DE2F6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673" y="2756536"/>
            <a:ext cx="7599680" cy="387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449759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FD88674-8911-4AA1-80BB-E8F082EC5BFF}"/>
              </a:ext>
            </a:extLst>
          </p:cNvPr>
          <p:cNvSpPr txBox="1"/>
          <p:nvPr/>
        </p:nvSpPr>
        <p:spPr>
          <a:xfrm>
            <a:off x="461913" y="162393"/>
            <a:ext cx="47163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工作回顾：组态选型研究</a:t>
            </a:r>
            <a:endParaRPr lang="en-US" altLang="zh-CN" sz="3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39EA832-DCA1-472A-86AA-3CD46AAC88D5}"/>
              </a:ext>
            </a:extLst>
          </p:cNvPr>
          <p:cNvSpPr txBox="1"/>
          <p:nvPr/>
        </p:nvSpPr>
        <p:spPr>
          <a:xfrm>
            <a:off x="461913" y="1088772"/>
            <a:ext cx="11364328" cy="3329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优点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1.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具有良好的实现效果和性能优势。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2.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粒度比较小，可以深度定制，方便后续迭代。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缺点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1.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只能在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Windows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平台使用。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2.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新开发一套组态工具工作量比较大，并且需要对组态业务有足够了解。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05889620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545913AE-7E1C-4161-9776-41CDD4A4E532}"/>
              </a:ext>
            </a:extLst>
          </p:cNvPr>
          <p:cNvSpPr txBox="1"/>
          <p:nvPr/>
        </p:nvSpPr>
        <p:spPr>
          <a:xfrm>
            <a:off x="763571" y="1173971"/>
            <a:ext cx="3412503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3900" b="1" i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02</a:t>
            </a:r>
            <a:endParaRPr lang="zh-CN" altLang="en-US" sz="23900" b="1" i="1" dirty="0">
              <a:solidFill>
                <a:schemeClr val="accent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1F11AAE-6B34-4992-9813-3568AC35A272}"/>
              </a:ext>
            </a:extLst>
          </p:cNvPr>
          <p:cNvSpPr txBox="1"/>
          <p:nvPr/>
        </p:nvSpPr>
        <p:spPr>
          <a:xfrm>
            <a:off x="5288436" y="2677212"/>
            <a:ext cx="383670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000" b="1" dirty="0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自我评价</a:t>
            </a:r>
          </a:p>
        </p:txBody>
      </p:sp>
    </p:spTree>
    <p:extLst>
      <p:ext uri="{BB962C8B-B14F-4D97-AF65-F5344CB8AC3E}">
        <p14:creationId xmlns:p14="http://schemas.microsoft.com/office/powerpoint/2010/main" val="34778227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546F90E-8B74-4E20-B53B-F418D1B40659}"/>
              </a:ext>
            </a:extLst>
          </p:cNvPr>
          <p:cNvSpPr txBox="1"/>
          <p:nvPr/>
        </p:nvSpPr>
        <p:spPr>
          <a:xfrm>
            <a:off x="461913" y="162393"/>
            <a:ext cx="18325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自我评价</a:t>
            </a:r>
            <a:endParaRPr lang="en-US" altLang="zh-CN" sz="3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cxnSp>
        <p:nvCxnSpPr>
          <p:cNvPr id="4" name="Straight Connector 26">
            <a:extLst>
              <a:ext uri="{FF2B5EF4-FFF2-40B4-BE49-F238E27FC236}">
                <a16:creationId xmlns:a16="http://schemas.microsoft.com/office/drawing/2014/main" id="{26B404D3-FAD0-41BA-8340-308628826E1C}"/>
              </a:ext>
            </a:extLst>
          </p:cNvPr>
          <p:cNvCxnSpPr/>
          <p:nvPr/>
        </p:nvCxnSpPr>
        <p:spPr>
          <a:xfrm flipV="1">
            <a:off x="4730616" y="3782663"/>
            <a:ext cx="411254" cy="23786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38">
            <a:extLst>
              <a:ext uri="{FF2B5EF4-FFF2-40B4-BE49-F238E27FC236}">
                <a16:creationId xmlns:a16="http://schemas.microsoft.com/office/drawing/2014/main" id="{A43E6509-5081-49F1-84FA-B6B4105057B8}"/>
              </a:ext>
            </a:extLst>
          </p:cNvPr>
          <p:cNvCxnSpPr/>
          <p:nvPr/>
        </p:nvCxnSpPr>
        <p:spPr>
          <a:xfrm>
            <a:off x="4730616" y="2738743"/>
            <a:ext cx="411254" cy="23786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39">
            <a:extLst>
              <a:ext uri="{FF2B5EF4-FFF2-40B4-BE49-F238E27FC236}">
                <a16:creationId xmlns:a16="http://schemas.microsoft.com/office/drawing/2014/main" id="{1AB64520-3473-4DB8-AF04-03BE655DEB0D}"/>
              </a:ext>
            </a:extLst>
          </p:cNvPr>
          <p:cNvCxnSpPr/>
          <p:nvPr/>
        </p:nvCxnSpPr>
        <p:spPr>
          <a:xfrm flipH="1" flipV="1">
            <a:off x="6451787" y="3782663"/>
            <a:ext cx="411254" cy="23786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40">
            <a:extLst>
              <a:ext uri="{FF2B5EF4-FFF2-40B4-BE49-F238E27FC236}">
                <a16:creationId xmlns:a16="http://schemas.microsoft.com/office/drawing/2014/main" id="{142AD516-B988-4CC4-B29F-20283ECA813F}"/>
              </a:ext>
            </a:extLst>
          </p:cNvPr>
          <p:cNvCxnSpPr/>
          <p:nvPr/>
        </p:nvCxnSpPr>
        <p:spPr>
          <a:xfrm flipH="1">
            <a:off x="6451787" y="2738743"/>
            <a:ext cx="411254" cy="23786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19">
            <a:extLst>
              <a:ext uri="{FF2B5EF4-FFF2-40B4-BE49-F238E27FC236}">
                <a16:creationId xmlns:a16="http://schemas.microsoft.com/office/drawing/2014/main" id="{E9576A62-D9BF-4FF2-8DFF-2D7C239020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4673" y="1215184"/>
            <a:ext cx="1070527" cy="10705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0" name="Oval 20">
            <a:extLst>
              <a:ext uri="{FF2B5EF4-FFF2-40B4-BE49-F238E27FC236}">
                <a16:creationId xmlns:a16="http://schemas.microsoft.com/office/drawing/2014/main" id="{C68E2885-2489-433E-88B0-C763421D0B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4673" y="4521365"/>
            <a:ext cx="1070527" cy="10705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1" name="Oval 14">
            <a:extLst>
              <a:ext uri="{FF2B5EF4-FFF2-40B4-BE49-F238E27FC236}">
                <a16:creationId xmlns:a16="http://schemas.microsoft.com/office/drawing/2014/main" id="{1FC3FB6F-021C-4F47-93E4-8ECE95B5D1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49122" y="1983446"/>
            <a:ext cx="1070527" cy="10705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2" name="Oval 18">
            <a:extLst>
              <a:ext uri="{FF2B5EF4-FFF2-40B4-BE49-F238E27FC236}">
                <a16:creationId xmlns:a16="http://schemas.microsoft.com/office/drawing/2014/main" id="{65960631-716E-49F7-B0F1-59FB95EC4F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0225" y="3753104"/>
            <a:ext cx="1070527" cy="10705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3" name="Oval 15">
            <a:extLst>
              <a:ext uri="{FF2B5EF4-FFF2-40B4-BE49-F238E27FC236}">
                <a16:creationId xmlns:a16="http://schemas.microsoft.com/office/drawing/2014/main" id="{7AC2E440-B109-4AAC-B47C-1F4C21E4BB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49122" y="3753104"/>
            <a:ext cx="1070527" cy="10705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4" name="Oval 45">
            <a:extLst>
              <a:ext uri="{FF2B5EF4-FFF2-40B4-BE49-F238E27FC236}">
                <a16:creationId xmlns:a16="http://schemas.microsoft.com/office/drawing/2014/main" id="{194B8788-F5D4-450F-AEDD-B217ED038C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0225" y="1983446"/>
            <a:ext cx="1070527" cy="107052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5" name="Oval 24">
            <a:extLst>
              <a:ext uri="{FF2B5EF4-FFF2-40B4-BE49-F238E27FC236}">
                <a16:creationId xmlns:a16="http://schemas.microsoft.com/office/drawing/2014/main" id="{075E8C6A-9EC9-44EC-A746-F8A4BFDF811F}"/>
              </a:ext>
            </a:extLst>
          </p:cNvPr>
          <p:cNvSpPr/>
          <p:nvPr/>
        </p:nvSpPr>
        <p:spPr>
          <a:xfrm>
            <a:off x="5013567" y="2619027"/>
            <a:ext cx="1572740" cy="1569023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16" name="Straight Connector 41">
            <a:extLst>
              <a:ext uri="{FF2B5EF4-FFF2-40B4-BE49-F238E27FC236}">
                <a16:creationId xmlns:a16="http://schemas.microsoft.com/office/drawing/2014/main" id="{01160074-E879-49C0-84EF-960766071C87}"/>
              </a:ext>
            </a:extLst>
          </p:cNvPr>
          <p:cNvCxnSpPr>
            <a:stCxn id="10" idx="0"/>
            <a:endCxn id="15" idx="4"/>
          </p:cNvCxnSpPr>
          <p:nvPr/>
        </p:nvCxnSpPr>
        <p:spPr>
          <a:xfrm flipV="1">
            <a:off x="5799937" y="4188050"/>
            <a:ext cx="0" cy="333315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44">
            <a:extLst>
              <a:ext uri="{FF2B5EF4-FFF2-40B4-BE49-F238E27FC236}">
                <a16:creationId xmlns:a16="http://schemas.microsoft.com/office/drawing/2014/main" id="{008CFB58-B16C-4890-9A31-69FF95801D9F}"/>
              </a:ext>
            </a:extLst>
          </p:cNvPr>
          <p:cNvCxnSpPr>
            <a:stCxn id="9" idx="4"/>
            <a:endCxn id="15" idx="0"/>
          </p:cNvCxnSpPr>
          <p:nvPr/>
        </p:nvCxnSpPr>
        <p:spPr>
          <a:xfrm>
            <a:off x="5799937" y="2285711"/>
            <a:ext cx="0" cy="333316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C476EB5F-1D88-4A59-9A55-92D0345BD77A}"/>
              </a:ext>
            </a:extLst>
          </p:cNvPr>
          <p:cNvSpPr txBox="1"/>
          <p:nvPr/>
        </p:nvSpPr>
        <p:spPr>
          <a:xfrm>
            <a:off x="4775505" y="3226742"/>
            <a:ext cx="2106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自我评价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7" name="rocket" title="Icon of a rocket">
            <a:extLst>
              <a:ext uri="{FF2B5EF4-FFF2-40B4-BE49-F238E27FC236}">
                <a16:creationId xmlns:a16="http://schemas.microsoft.com/office/drawing/2014/main" id="{459778A8-64C3-4FA0-BA47-4D04185E8AC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061180" y="2299879"/>
            <a:ext cx="446410" cy="437660"/>
          </a:xfrm>
          <a:custGeom>
            <a:avLst/>
            <a:gdLst>
              <a:gd name="T0" fmla="*/ 352 w 352"/>
              <a:gd name="T1" fmla="*/ 3 h 346"/>
              <a:gd name="T2" fmla="*/ 305 w 352"/>
              <a:gd name="T3" fmla="*/ 142 h 346"/>
              <a:gd name="T4" fmla="*/ 118 w 352"/>
              <a:gd name="T5" fmla="*/ 326 h 346"/>
              <a:gd name="T6" fmla="*/ 50 w 352"/>
              <a:gd name="T7" fmla="*/ 346 h 346"/>
              <a:gd name="T8" fmla="*/ 0 w 352"/>
              <a:gd name="T9" fmla="*/ 295 h 346"/>
              <a:gd name="T10" fmla="*/ 30 w 352"/>
              <a:gd name="T11" fmla="*/ 227 h 346"/>
              <a:gd name="T12" fmla="*/ 203 w 352"/>
              <a:gd name="T13" fmla="*/ 54 h 346"/>
              <a:gd name="T14" fmla="*/ 352 w 352"/>
              <a:gd name="T15" fmla="*/ 3 h 346"/>
              <a:gd name="T16" fmla="*/ 203 w 352"/>
              <a:gd name="T17" fmla="*/ 55 h 346"/>
              <a:gd name="T18" fmla="*/ 301 w 352"/>
              <a:gd name="T19" fmla="*/ 146 h 346"/>
              <a:gd name="T20" fmla="*/ 144 w 352"/>
              <a:gd name="T21" fmla="*/ 113 h 346"/>
              <a:gd name="T22" fmla="*/ 0 w 352"/>
              <a:gd name="T23" fmla="*/ 113 h 346"/>
              <a:gd name="T24" fmla="*/ 0 w 352"/>
              <a:gd name="T25" fmla="*/ 197 h 346"/>
              <a:gd name="T26" fmla="*/ 30 w 352"/>
              <a:gd name="T27" fmla="*/ 227 h 346"/>
              <a:gd name="T28" fmla="*/ 30 w 352"/>
              <a:gd name="T29" fmla="*/ 227 h 346"/>
              <a:gd name="T30" fmla="*/ 120 w 352"/>
              <a:gd name="T31" fmla="*/ 324 h 346"/>
              <a:gd name="T32" fmla="*/ 141 w 352"/>
              <a:gd name="T33" fmla="*/ 346 h 346"/>
              <a:gd name="T34" fmla="*/ 232 w 352"/>
              <a:gd name="T35" fmla="*/ 346 h 346"/>
              <a:gd name="T36" fmla="*/ 232 w 352"/>
              <a:gd name="T37" fmla="*/ 214 h 346"/>
              <a:gd name="T38" fmla="*/ 176 w 352"/>
              <a:gd name="T39" fmla="*/ 159 h 346"/>
              <a:gd name="T40" fmla="*/ 194 w 352"/>
              <a:gd name="T41" fmla="*/ 177 h 346"/>
              <a:gd name="T42" fmla="*/ 211 w 352"/>
              <a:gd name="T43" fmla="*/ 159 h 346"/>
              <a:gd name="T44" fmla="*/ 194 w 352"/>
              <a:gd name="T45" fmla="*/ 141 h 346"/>
              <a:gd name="T46" fmla="*/ 176 w 352"/>
              <a:gd name="T47" fmla="*/ 159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352" h="346">
                <a:moveTo>
                  <a:pt x="352" y="3"/>
                </a:moveTo>
                <a:cubicBezTo>
                  <a:pt x="346" y="85"/>
                  <a:pt x="305" y="142"/>
                  <a:pt x="305" y="142"/>
                </a:cubicBezTo>
                <a:cubicBezTo>
                  <a:pt x="305" y="142"/>
                  <a:pt x="305" y="142"/>
                  <a:pt x="118" y="326"/>
                </a:cubicBezTo>
                <a:cubicBezTo>
                  <a:pt x="118" y="326"/>
                  <a:pt x="118" y="326"/>
                  <a:pt x="50" y="346"/>
                </a:cubicBezTo>
                <a:cubicBezTo>
                  <a:pt x="50" y="346"/>
                  <a:pt x="50" y="346"/>
                  <a:pt x="0" y="295"/>
                </a:cubicBezTo>
                <a:cubicBezTo>
                  <a:pt x="0" y="295"/>
                  <a:pt x="0" y="295"/>
                  <a:pt x="30" y="227"/>
                </a:cubicBezTo>
                <a:cubicBezTo>
                  <a:pt x="30" y="227"/>
                  <a:pt x="149" y="109"/>
                  <a:pt x="203" y="54"/>
                </a:cubicBezTo>
                <a:cubicBezTo>
                  <a:pt x="257" y="0"/>
                  <a:pt x="352" y="3"/>
                  <a:pt x="352" y="3"/>
                </a:cubicBezTo>
                <a:close/>
                <a:moveTo>
                  <a:pt x="203" y="55"/>
                </a:moveTo>
                <a:cubicBezTo>
                  <a:pt x="301" y="146"/>
                  <a:pt x="301" y="146"/>
                  <a:pt x="301" y="146"/>
                </a:cubicBezTo>
                <a:moveTo>
                  <a:pt x="144" y="113"/>
                </a:moveTo>
                <a:cubicBezTo>
                  <a:pt x="0" y="113"/>
                  <a:pt x="0" y="113"/>
                  <a:pt x="0" y="113"/>
                </a:cubicBezTo>
                <a:cubicBezTo>
                  <a:pt x="0" y="197"/>
                  <a:pt x="0" y="197"/>
                  <a:pt x="0" y="197"/>
                </a:cubicBezTo>
                <a:cubicBezTo>
                  <a:pt x="30" y="227"/>
                  <a:pt x="30" y="227"/>
                  <a:pt x="30" y="227"/>
                </a:cubicBezTo>
                <a:moveTo>
                  <a:pt x="30" y="227"/>
                </a:moveTo>
                <a:cubicBezTo>
                  <a:pt x="120" y="324"/>
                  <a:pt x="120" y="324"/>
                  <a:pt x="120" y="324"/>
                </a:cubicBezTo>
                <a:cubicBezTo>
                  <a:pt x="141" y="346"/>
                  <a:pt x="141" y="346"/>
                  <a:pt x="141" y="346"/>
                </a:cubicBezTo>
                <a:cubicBezTo>
                  <a:pt x="232" y="346"/>
                  <a:pt x="232" y="346"/>
                  <a:pt x="232" y="346"/>
                </a:cubicBezTo>
                <a:cubicBezTo>
                  <a:pt x="232" y="214"/>
                  <a:pt x="232" y="214"/>
                  <a:pt x="232" y="214"/>
                </a:cubicBezTo>
                <a:moveTo>
                  <a:pt x="176" y="159"/>
                </a:moveTo>
                <a:cubicBezTo>
                  <a:pt x="176" y="169"/>
                  <a:pt x="184" y="177"/>
                  <a:pt x="194" y="177"/>
                </a:cubicBezTo>
                <a:cubicBezTo>
                  <a:pt x="203" y="177"/>
                  <a:pt x="211" y="169"/>
                  <a:pt x="211" y="159"/>
                </a:cubicBezTo>
                <a:cubicBezTo>
                  <a:pt x="211" y="149"/>
                  <a:pt x="203" y="141"/>
                  <a:pt x="194" y="141"/>
                </a:cubicBezTo>
                <a:cubicBezTo>
                  <a:pt x="184" y="141"/>
                  <a:pt x="176" y="149"/>
                  <a:pt x="176" y="159"/>
                </a:cubicBezTo>
                <a:close/>
              </a:path>
            </a:pathLst>
          </a:custGeom>
          <a:noFill/>
          <a:ln w="9525" cap="flat">
            <a:solidFill>
              <a:schemeClr val="bg1"/>
            </a:solidFill>
            <a:prstDash val="solid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8" name="Broadcasting_F1B5" title="Icon of a communication dish with signal lines">
            <a:extLst>
              <a:ext uri="{FF2B5EF4-FFF2-40B4-BE49-F238E27FC236}">
                <a16:creationId xmlns:a16="http://schemas.microsoft.com/office/drawing/2014/main" id="{F3F4A441-08A9-490E-87CD-EBA102E8700D}"/>
              </a:ext>
            </a:extLst>
          </p:cNvPr>
          <p:cNvSpPr>
            <a:spLocks noChangeAspect="1" noEditPoints="1"/>
          </p:cNvSpPr>
          <p:nvPr/>
        </p:nvSpPr>
        <p:spPr bwMode="auto">
          <a:xfrm flipH="1">
            <a:off x="7096761" y="2299879"/>
            <a:ext cx="437454" cy="437660"/>
          </a:xfrm>
          <a:custGeom>
            <a:avLst/>
            <a:gdLst>
              <a:gd name="T0" fmla="*/ 1786 w 3913"/>
              <a:gd name="T1" fmla="*/ 2127 h 3913"/>
              <a:gd name="T2" fmla="*/ 2198 w 3913"/>
              <a:gd name="T3" fmla="*/ 1715 h 3913"/>
              <a:gd name="T4" fmla="*/ 2286 w 3913"/>
              <a:gd name="T5" fmla="*/ 1502 h 3913"/>
              <a:gd name="T6" fmla="*/ 2161 w 3913"/>
              <a:gd name="T7" fmla="*/ 1627 h 3913"/>
              <a:gd name="T8" fmla="*/ 2286 w 3913"/>
              <a:gd name="T9" fmla="*/ 1752 h 3913"/>
              <a:gd name="T10" fmla="*/ 2411 w 3913"/>
              <a:gd name="T11" fmla="*/ 1627 h 3913"/>
              <a:gd name="T12" fmla="*/ 2286 w 3913"/>
              <a:gd name="T13" fmla="*/ 1502 h 3913"/>
              <a:gd name="T14" fmla="*/ 3162 w 3913"/>
              <a:gd name="T15" fmla="*/ 1877 h 3913"/>
              <a:gd name="T16" fmla="*/ 2036 w 3913"/>
              <a:gd name="T17" fmla="*/ 751 h 3913"/>
              <a:gd name="T18" fmla="*/ 3913 w 3913"/>
              <a:gd name="T19" fmla="*/ 1877 h 3913"/>
              <a:gd name="T20" fmla="*/ 2036 w 3913"/>
              <a:gd name="T21" fmla="*/ 0 h 3913"/>
              <a:gd name="T22" fmla="*/ 636 w 3913"/>
              <a:gd name="T23" fmla="*/ 977 h 3913"/>
              <a:gd name="T24" fmla="*/ 636 w 3913"/>
              <a:gd name="T25" fmla="*/ 3277 h 3913"/>
              <a:gd name="T26" fmla="*/ 2936 w 3913"/>
              <a:gd name="T27" fmla="*/ 3277 h 3913"/>
              <a:gd name="T28" fmla="*/ 636 w 3913"/>
              <a:gd name="T29" fmla="*/ 977 h 39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913" h="3913">
                <a:moveTo>
                  <a:pt x="1786" y="2127"/>
                </a:moveTo>
                <a:cubicBezTo>
                  <a:pt x="2198" y="1715"/>
                  <a:pt x="2198" y="1715"/>
                  <a:pt x="2198" y="1715"/>
                </a:cubicBezTo>
                <a:moveTo>
                  <a:pt x="2286" y="1502"/>
                </a:moveTo>
                <a:cubicBezTo>
                  <a:pt x="2217" y="1502"/>
                  <a:pt x="2161" y="1558"/>
                  <a:pt x="2161" y="1627"/>
                </a:cubicBezTo>
                <a:cubicBezTo>
                  <a:pt x="2161" y="1696"/>
                  <a:pt x="2217" y="1752"/>
                  <a:pt x="2286" y="1752"/>
                </a:cubicBezTo>
                <a:cubicBezTo>
                  <a:pt x="2355" y="1752"/>
                  <a:pt x="2411" y="1696"/>
                  <a:pt x="2411" y="1627"/>
                </a:cubicBezTo>
                <a:cubicBezTo>
                  <a:pt x="2411" y="1558"/>
                  <a:pt x="2355" y="1502"/>
                  <a:pt x="2286" y="1502"/>
                </a:cubicBezTo>
                <a:close/>
                <a:moveTo>
                  <a:pt x="3162" y="1877"/>
                </a:moveTo>
                <a:cubicBezTo>
                  <a:pt x="3162" y="1255"/>
                  <a:pt x="2658" y="751"/>
                  <a:pt x="2036" y="751"/>
                </a:cubicBezTo>
                <a:moveTo>
                  <a:pt x="3913" y="1877"/>
                </a:moveTo>
                <a:cubicBezTo>
                  <a:pt x="3913" y="840"/>
                  <a:pt x="3073" y="0"/>
                  <a:pt x="2036" y="0"/>
                </a:cubicBezTo>
                <a:moveTo>
                  <a:pt x="636" y="977"/>
                </a:moveTo>
                <a:cubicBezTo>
                  <a:pt x="0" y="1612"/>
                  <a:pt x="0" y="2642"/>
                  <a:pt x="636" y="3277"/>
                </a:cubicBezTo>
                <a:cubicBezTo>
                  <a:pt x="1271" y="3913"/>
                  <a:pt x="2301" y="3913"/>
                  <a:pt x="2936" y="3277"/>
                </a:cubicBezTo>
                <a:lnTo>
                  <a:pt x="636" y="977"/>
                </a:lnTo>
                <a:close/>
              </a:path>
            </a:pathLst>
          </a:custGeom>
          <a:noFill/>
          <a:ln w="9525" cap="flat">
            <a:solidFill>
              <a:schemeClr val="bg1"/>
            </a:solidFill>
            <a:prstDash val="solid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9" name="signal_3" title="Icon of a communication tower with signal lines">
            <a:extLst>
              <a:ext uri="{FF2B5EF4-FFF2-40B4-BE49-F238E27FC236}">
                <a16:creationId xmlns:a16="http://schemas.microsoft.com/office/drawing/2014/main" id="{8FBF174F-711D-48AA-9AB2-92391146F45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640392" y="4837798"/>
            <a:ext cx="319088" cy="437660"/>
          </a:xfrm>
          <a:custGeom>
            <a:avLst/>
            <a:gdLst>
              <a:gd name="T0" fmla="*/ 96 w 253"/>
              <a:gd name="T1" fmla="*/ 87 h 347"/>
              <a:gd name="T2" fmla="*/ 126 w 253"/>
              <a:gd name="T3" fmla="*/ 57 h 347"/>
              <a:gd name="T4" fmla="*/ 156 w 253"/>
              <a:gd name="T5" fmla="*/ 87 h 347"/>
              <a:gd name="T6" fmla="*/ 126 w 253"/>
              <a:gd name="T7" fmla="*/ 117 h 347"/>
              <a:gd name="T8" fmla="*/ 96 w 253"/>
              <a:gd name="T9" fmla="*/ 87 h 347"/>
              <a:gd name="T10" fmla="*/ 38 w 253"/>
              <a:gd name="T11" fmla="*/ 347 h 347"/>
              <a:gd name="T12" fmla="*/ 116 w 253"/>
              <a:gd name="T13" fmla="*/ 115 h 347"/>
              <a:gd name="T14" fmla="*/ 213 w 253"/>
              <a:gd name="T15" fmla="*/ 347 h 347"/>
              <a:gd name="T16" fmla="*/ 135 w 253"/>
              <a:gd name="T17" fmla="*/ 116 h 347"/>
              <a:gd name="T18" fmla="*/ 85 w 253"/>
              <a:gd name="T19" fmla="*/ 209 h 347"/>
              <a:gd name="T20" fmla="*/ 167 w 253"/>
              <a:gd name="T21" fmla="*/ 209 h 347"/>
              <a:gd name="T22" fmla="*/ 59 w 253"/>
              <a:gd name="T23" fmla="*/ 283 h 347"/>
              <a:gd name="T24" fmla="*/ 192 w 253"/>
              <a:gd name="T25" fmla="*/ 283 h 347"/>
              <a:gd name="T26" fmla="*/ 35 w 253"/>
              <a:gd name="T27" fmla="*/ 0 h 347"/>
              <a:gd name="T28" fmla="*/ 0 w 253"/>
              <a:gd name="T29" fmla="*/ 86 h 347"/>
              <a:gd name="T30" fmla="*/ 36 w 253"/>
              <a:gd name="T31" fmla="*/ 173 h 347"/>
              <a:gd name="T32" fmla="*/ 72 w 253"/>
              <a:gd name="T33" fmla="*/ 38 h 347"/>
              <a:gd name="T34" fmla="*/ 52 w 253"/>
              <a:gd name="T35" fmla="*/ 87 h 347"/>
              <a:gd name="T36" fmla="*/ 72 w 253"/>
              <a:gd name="T37" fmla="*/ 135 h 347"/>
              <a:gd name="T38" fmla="*/ 216 w 253"/>
              <a:gd name="T39" fmla="*/ 173 h 347"/>
              <a:gd name="T40" fmla="*/ 253 w 253"/>
              <a:gd name="T41" fmla="*/ 86 h 347"/>
              <a:gd name="T42" fmla="*/ 217 w 253"/>
              <a:gd name="T43" fmla="*/ 0 h 347"/>
              <a:gd name="T44" fmla="*/ 180 w 253"/>
              <a:gd name="T45" fmla="*/ 135 h 347"/>
              <a:gd name="T46" fmla="*/ 200 w 253"/>
              <a:gd name="T47" fmla="*/ 87 h 347"/>
              <a:gd name="T48" fmla="*/ 180 w 253"/>
              <a:gd name="T49" fmla="*/ 38 h 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53" h="347">
                <a:moveTo>
                  <a:pt x="96" y="87"/>
                </a:moveTo>
                <a:cubicBezTo>
                  <a:pt x="96" y="70"/>
                  <a:pt x="109" y="57"/>
                  <a:pt x="126" y="57"/>
                </a:cubicBezTo>
                <a:cubicBezTo>
                  <a:pt x="143" y="57"/>
                  <a:pt x="156" y="70"/>
                  <a:pt x="156" y="87"/>
                </a:cubicBezTo>
                <a:cubicBezTo>
                  <a:pt x="156" y="104"/>
                  <a:pt x="143" y="117"/>
                  <a:pt x="126" y="117"/>
                </a:cubicBezTo>
                <a:cubicBezTo>
                  <a:pt x="109" y="117"/>
                  <a:pt x="96" y="104"/>
                  <a:pt x="96" y="87"/>
                </a:cubicBezTo>
                <a:close/>
                <a:moveTo>
                  <a:pt x="38" y="347"/>
                </a:moveTo>
                <a:cubicBezTo>
                  <a:pt x="116" y="115"/>
                  <a:pt x="116" y="115"/>
                  <a:pt x="116" y="115"/>
                </a:cubicBezTo>
                <a:moveTo>
                  <a:pt x="213" y="347"/>
                </a:moveTo>
                <a:cubicBezTo>
                  <a:pt x="135" y="116"/>
                  <a:pt x="135" y="116"/>
                  <a:pt x="135" y="116"/>
                </a:cubicBezTo>
                <a:moveTo>
                  <a:pt x="85" y="209"/>
                </a:moveTo>
                <a:cubicBezTo>
                  <a:pt x="167" y="209"/>
                  <a:pt x="167" y="209"/>
                  <a:pt x="167" y="209"/>
                </a:cubicBezTo>
                <a:moveTo>
                  <a:pt x="59" y="283"/>
                </a:moveTo>
                <a:cubicBezTo>
                  <a:pt x="192" y="283"/>
                  <a:pt x="192" y="283"/>
                  <a:pt x="192" y="283"/>
                </a:cubicBezTo>
                <a:moveTo>
                  <a:pt x="35" y="0"/>
                </a:moveTo>
                <a:cubicBezTo>
                  <a:pt x="13" y="22"/>
                  <a:pt x="0" y="52"/>
                  <a:pt x="0" y="86"/>
                </a:cubicBezTo>
                <a:cubicBezTo>
                  <a:pt x="0" y="120"/>
                  <a:pt x="13" y="151"/>
                  <a:pt x="36" y="173"/>
                </a:cubicBezTo>
                <a:moveTo>
                  <a:pt x="72" y="38"/>
                </a:moveTo>
                <a:cubicBezTo>
                  <a:pt x="60" y="50"/>
                  <a:pt x="52" y="68"/>
                  <a:pt x="52" y="87"/>
                </a:cubicBezTo>
                <a:cubicBezTo>
                  <a:pt x="52" y="105"/>
                  <a:pt x="60" y="122"/>
                  <a:pt x="72" y="135"/>
                </a:cubicBezTo>
                <a:moveTo>
                  <a:pt x="216" y="173"/>
                </a:moveTo>
                <a:cubicBezTo>
                  <a:pt x="239" y="151"/>
                  <a:pt x="253" y="120"/>
                  <a:pt x="253" y="86"/>
                </a:cubicBezTo>
                <a:cubicBezTo>
                  <a:pt x="253" y="52"/>
                  <a:pt x="239" y="22"/>
                  <a:pt x="217" y="0"/>
                </a:cubicBezTo>
                <a:moveTo>
                  <a:pt x="180" y="135"/>
                </a:moveTo>
                <a:cubicBezTo>
                  <a:pt x="192" y="122"/>
                  <a:pt x="200" y="105"/>
                  <a:pt x="200" y="87"/>
                </a:cubicBezTo>
                <a:cubicBezTo>
                  <a:pt x="200" y="68"/>
                  <a:pt x="192" y="50"/>
                  <a:pt x="180" y="38"/>
                </a:cubicBezTo>
              </a:path>
            </a:pathLst>
          </a:custGeom>
          <a:noFill/>
          <a:ln w="9525" cap="flat">
            <a:solidFill>
              <a:schemeClr val="bg1"/>
            </a:solidFill>
            <a:prstDash val="solid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E2158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0" name="IoT" title="Icon of five circles that all connect to a center circle">
            <a:extLst>
              <a:ext uri="{FF2B5EF4-FFF2-40B4-BE49-F238E27FC236}">
                <a16:creationId xmlns:a16="http://schemas.microsoft.com/office/drawing/2014/main" id="{7F657F46-9BD7-4666-B58B-C1A84B54A01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581457" y="1531617"/>
            <a:ext cx="436958" cy="437660"/>
          </a:xfrm>
          <a:custGeom>
            <a:avLst/>
            <a:gdLst>
              <a:gd name="T0" fmla="*/ 235 w 352"/>
              <a:gd name="T1" fmla="*/ 176 h 352"/>
              <a:gd name="T2" fmla="*/ 176 w 352"/>
              <a:gd name="T3" fmla="*/ 235 h 352"/>
              <a:gd name="T4" fmla="*/ 117 w 352"/>
              <a:gd name="T5" fmla="*/ 176 h 352"/>
              <a:gd name="T6" fmla="*/ 176 w 352"/>
              <a:gd name="T7" fmla="*/ 117 h 352"/>
              <a:gd name="T8" fmla="*/ 235 w 352"/>
              <a:gd name="T9" fmla="*/ 176 h 352"/>
              <a:gd name="T10" fmla="*/ 270 w 352"/>
              <a:gd name="T11" fmla="*/ 0 h 352"/>
              <a:gd name="T12" fmla="*/ 235 w 352"/>
              <a:gd name="T13" fmla="*/ 35 h 352"/>
              <a:gd name="T14" fmla="*/ 270 w 352"/>
              <a:gd name="T15" fmla="*/ 70 h 352"/>
              <a:gd name="T16" fmla="*/ 305 w 352"/>
              <a:gd name="T17" fmla="*/ 35 h 352"/>
              <a:gd name="T18" fmla="*/ 270 w 352"/>
              <a:gd name="T19" fmla="*/ 0 h 352"/>
              <a:gd name="T20" fmla="*/ 82 w 352"/>
              <a:gd name="T21" fmla="*/ 23 h 352"/>
              <a:gd name="T22" fmla="*/ 47 w 352"/>
              <a:gd name="T23" fmla="*/ 59 h 352"/>
              <a:gd name="T24" fmla="*/ 82 w 352"/>
              <a:gd name="T25" fmla="*/ 94 h 352"/>
              <a:gd name="T26" fmla="*/ 117 w 352"/>
              <a:gd name="T27" fmla="*/ 59 h 352"/>
              <a:gd name="T28" fmla="*/ 82 w 352"/>
              <a:gd name="T29" fmla="*/ 23 h 352"/>
              <a:gd name="T30" fmla="*/ 35 w 352"/>
              <a:gd name="T31" fmla="*/ 211 h 352"/>
              <a:gd name="T32" fmla="*/ 0 w 352"/>
              <a:gd name="T33" fmla="*/ 246 h 352"/>
              <a:gd name="T34" fmla="*/ 35 w 352"/>
              <a:gd name="T35" fmla="*/ 282 h 352"/>
              <a:gd name="T36" fmla="*/ 70 w 352"/>
              <a:gd name="T37" fmla="*/ 246 h 352"/>
              <a:gd name="T38" fmla="*/ 35 w 352"/>
              <a:gd name="T39" fmla="*/ 211 h 352"/>
              <a:gd name="T40" fmla="*/ 223 w 352"/>
              <a:gd name="T41" fmla="*/ 282 h 352"/>
              <a:gd name="T42" fmla="*/ 188 w 352"/>
              <a:gd name="T43" fmla="*/ 317 h 352"/>
              <a:gd name="T44" fmla="*/ 223 w 352"/>
              <a:gd name="T45" fmla="*/ 352 h 352"/>
              <a:gd name="T46" fmla="*/ 258 w 352"/>
              <a:gd name="T47" fmla="*/ 317 h 352"/>
              <a:gd name="T48" fmla="*/ 223 w 352"/>
              <a:gd name="T49" fmla="*/ 282 h 352"/>
              <a:gd name="T50" fmla="*/ 317 w 352"/>
              <a:gd name="T51" fmla="*/ 164 h 352"/>
              <a:gd name="T52" fmla="*/ 282 w 352"/>
              <a:gd name="T53" fmla="*/ 199 h 352"/>
              <a:gd name="T54" fmla="*/ 317 w 352"/>
              <a:gd name="T55" fmla="*/ 235 h 352"/>
              <a:gd name="T56" fmla="*/ 352 w 352"/>
              <a:gd name="T57" fmla="*/ 199 h 352"/>
              <a:gd name="T58" fmla="*/ 317 w 352"/>
              <a:gd name="T59" fmla="*/ 164 h 352"/>
              <a:gd name="T60" fmla="*/ 250 w 352"/>
              <a:gd name="T61" fmla="*/ 64 h 352"/>
              <a:gd name="T62" fmla="*/ 209 w 352"/>
              <a:gd name="T63" fmla="*/ 127 h 352"/>
              <a:gd name="T64" fmla="*/ 139 w 352"/>
              <a:gd name="T65" fmla="*/ 130 h 352"/>
              <a:gd name="T66" fmla="*/ 104 w 352"/>
              <a:gd name="T67" fmla="*/ 86 h 352"/>
              <a:gd name="T68" fmla="*/ 67 w 352"/>
              <a:gd name="T69" fmla="*/ 231 h 352"/>
              <a:gd name="T70" fmla="*/ 124 w 352"/>
              <a:gd name="T71" fmla="*/ 202 h 352"/>
              <a:gd name="T72" fmla="*/ 212 w 352"/>
              <a:gd name="T73" fmla="*/ 283 h 352"/>
              <a:gd name="T74" fmla="*/ 195 w 352"/>
              <a:gd name="T75" fmla="*/ 232 h 352"/>
              <a:gd name="T76" fmla="*/ 234 w 352"/>
              <a:gd name="T77" fmla="*/ 186 h 352"/>
              <a:gd name="T78" fmla="*/ 282 w 352"/>
              <a:gd name="T79" fmla="*/ 194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352" h="352">
                <a:moveTo>
                  <a:pt x="235" y="176"/>
                </a:moveTo>
                <a:cubicBezTo>
                  <a:pt x="235" y="208"/>
                  <a:pt x="208" y="235"/>
                  <a:pt x="176" y="235"/>
                </a:cubicBezTo>
                <a:cubicBezTo>
                  <a:pt x="144" y="235"/>
                  <a:pt x="117" y="208"/>
                  <a:pt x="117" y="176"/>
                </a:cubicBezTo>
                <a:cubicBezTo>
                  <a:pt x="117" y="144"/>
                  <a:pt x="144" y="117"/>
                  <a:pt x="176" y="117"/>
                </a:cubicBezTo>
                <a:cubicBezTo>
                  <a:pt x="208" y="117"/>
                  <a:pt x="235" y="144"/>
                  <a:pt x="235" y="176"/>
                </a:cubicBezTo>
                <a:close/>
                <a:moveTo>
                  <a:pt x="270" y="0"/>
                </a:moveTo>
                <a:cubicBezTo>
                  <a:pt x="250" y="0"/>
                  <a:pt x="235" y="16"/>
                  <a:pt x="235" y="35"/>
                </a:cubicBezTo>
                <a:cubicBezTo>
                  <a:pt x="235" y="55"/>
                  <a:pt x="250" y="70"/>
                  <a:pt x="270" y="70"/>
                </a:cubicBezTo>
                <a:cubicBezTo>
                  <a:pt x="289" y="70"/>
                  <a:pt x="305" y="55"/>
                  <a:pt x="305" y="35"/>
                </a:cubicBezTo>
                <a:cubicBezTo>
                  <a:pt x="305" y="16"/>
                  <a:pt x="289" y="0"/>
                  <a:pt x="270" y="0"/>
                </a:cubicBezTo>
                <a:close/>
                <a:moveTo>
                  <a:pt x="82" y="23"/>
                </a:moveTo>
                <a:cubicBezTo>
                  <a:pt x="63" y="23"/>
                  <a:pt x="47" y="39"/>
                  <a:pt x="47" y="59"/>
                </a:cubicBezTo>
                <a:cubicBezTo>
                  <a:pt x="47" y="78"/>
                  <a:pt x="63" y="94"/>
                  <a:pt x="82" y="94"/>
                </a:cubicBezTo>
                <a:cubicBezTo>
                  <a:pt x="102" y="94"/>
                  <a:pt x="117" y="78"/>
                  <a:pt x="117" y="59"/>
                </a:cubicBezTo>
                <a:cubicBezTo>
                  <a:pt x="117" y="39"/>
                  <a:pt x="102" y="23"/>
                  <a:pt x="82" y="23"/>
                </a:cubicBezTo>
                <a:close/>
                <a:moveTo>
                  <a:pt x="35" y="211"/>
                </a:moveTo>
                <a:cubicBezTo>
                  <a:pt x="16" y="211"/>
                  <a:pt x="0" y="227"/>
                  <a:pt x="0" y="246"/>
                </a:cubicBezTo>
                <a:cubicBezTo>
                  <a:pt x="0" y="266"/>
                  <a:pt x="16" y="282"/>
                  <a:pt x="35" y="282"/>
                </a:cubicBezTo>
                <a:cubicBezTo>
                  <a:pt x="55" y="282"/>
                  <a:pt x="70" y="266"/>
                  <a:pt x="70" y="246"/>
                </a:cubicBezTo>
                <a:cubicBezTo>
                  <a:pt x="70" y="227"/>
                  <a:pt x="55" y="211"/>
                  <a:pt x="35" y="211"/>
                </a:cubicBezTo>
                <a:close/>
                <a:moveTo>
                  <a:pt x="223" y="282"/>
                </a:moveTo>
                <a:cubicBezTo>
                  <a:pt x="203" y="282"/>
                  <a:pt x="188" y="297"/>
                  <a:pt x="188" y="317"/>
                </a:cubicBezTo>
                <a:cubicBezTo>
                  <a:pt x="188" y="336"/>
                  <a:pt x="203" y="352"/>
                  <a:pt x="223" y="352"/>
                </a:cubicBezTo>
                <a:cubicBezTo>
                  <a:pt x="242" y="352"/>
                  <a:pt x="258" y="336"/>
                  <a:pt x="258" y="317"/>
                </a:cubicBezTo>
                <a:cubicBezTo>
                  <a:pt x="258" y="297"/>
                  <a:pt x="242" y="282"/>
                  <a:pt x="223" y="282"/>
                </a:cubicBezTo>
                <a:close/>
                <a:moveTo>
                  <a:pt x="317" y="164"/>
                </a:moveTo>
                <a:cubicBezTo>
                  <a:pt x="297" y="164"/>
                  <a:pt x="282" y="180"/>
                  <a:pt x="282" y="199"/>
                </a:cubicBezTo>
                <a:cubicBezTo>
                  <a:pt x="282" y="219"/>
                  <a:pt x="297" y="235"/>
                  <a:pt x="317" y="235"/>
                </a:cubicBezTo>
                <a:cubicBezTo>
                  <a:pt x="336" y="235"/>
                  <a:pt x="352" y="219"/>
                  <a:pt x="352" y="199"/>
                </a:cubicBezTo>
                <a:cubicBezTo>
                  <a:pt x="352" y="180"/>
                  <a:pt x="336" y="164"/>
                  <a:pt x="317" y="164"/>
                </a:cubicBezTo>
                <a:close/>
                <a:moveTo>
                  <a:pt x="250" y="64"/>
                </a:moveTo>
                <a:cubicBezTo>
                  <a:pt x="209" y="127"/>
                  <a:pt x="209" y="127"/>
                  <a:pt x="209" y="127"/>
                </a:cubicBezTo>
                <a:moveTo>
                  <a:pt x="139" y="130"/>
                </a:moveTo>
                <a:cubicBezTo>
                  <a:pt x="104" y="86"/>
                  <a:pt x="104" y="86"/>
                  <a:pt x="104" y="86"/>
                </a:cubicBezTo>
                <a:moveTo>
                  <a:pt x="67" y="231"/>
                </a:moveTo>
                <a:cubicBezTo>
                  <a:pt x="124" y="202"/>
                  <a:pt x="124" y="202"/>
                  <a:pt x="124" y="202"/>
                </a:cubicBezTo>
                <a:moveTo>
                  <a:pt x="212" y="283"/>
                </a:moveTo>
                <a:cubicBezTo>
                  <a:pt x="195" y="232"/>
                  <a:pt x="195" y="232"/>
                  <a:pt x="195" y="232"/>
                </a:cubicBezTo>
                <a:moveTo>
                  <a:pt x="234" y="186"/>
                </a:moveTo>
                <a:cubicBezTo>
                  <a:pt x="282" y="194"/>
                  <a:pt x="282" y="194"/>
                  <a:pt x="282" y="194"/>
                </a:cubicBezTo>
              </a:path>
            </a:pathLst>
          </a:custGeom>
          <a:noFill/>
          <a:ln w="9525" cap="flat">
            <a:solidFill>
              <a:schemeClr val="bg1"/>
            </a:solidFill>
            <a:prstDash val="solid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E2158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1" name="speedometer" title="Icon of a spedometer showing medium speed">
            <a:extLst>
              <a:ext uri="{FF2B5EF4-FFF2-40B4-BE49-F238E27FC236}">
                <a16:creationId xmlns:a16="http://schemas.microsoft.com/office/drawing/2014/main" id="{E74D7A88-951B-4652-8544-8A9B7751B30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065555" y="4069537"/>
            <a:ext cx="437660" cy="437660"/>
          </a:xfrm>
          <a:custGeom>
            <a:avLst/>
            <a:gdLst>
              <a:gd name="T0" fmla="*/ 161 w 281"/>
              <a:gd name="T1" fmla="*/ 141 h 281"/>
              <a:gd name="T2" fmla="*/ 140 w 281"/>
              <a:gd name="T3" fmla="*/ 162 h 281"/>
              <a:gd name="T4" fmla="*/ 120 w 281"/>
              <a:gd name="T5" fmla="*/ 141 h 281"/>
              <a:gd name="T6" fmla="*/ 140 w 281"/>
              <a:gd name="T7" fmla="*/ 120 h 281"/>
              <a:gd name="T8" fmla="*/ 161 w 281"/>
              <a:gd name="T9" fmla="*/ 141 h 281"/>
              <a:gd name="T10" fmla="*/ 140 w 281"/>
              <a:gd name="T11" fmla="*/ 0 h 281"/>
              <a:gd name="T12" fmla="*/ 0 w 281"/>
              <a:gd name="T13" fmla="*/ 141 h 281"/>
              <a:gd name="T14" fmla="*/ 140 w 281"/>
              <a:gd name="T15" fmla="*/ 281 h 281"/>
              <a:gd name="T16" fmla="*/ 281 w 281"/>
              <a:gd name="T17" fmla="*/ 141 h 281"/>
              <a:gd name="T18" fmla="*/ 140 w 281"/>
              <a:gd name="T19" fmla="*/ 0 h 281"/>
              <a:gd name="T20" fmla="*/ 214 w 281"/>
              <a:gd name="T21" fmla="*/ 210 h 281"/>
              <a:gd name="T22" fmla="*/ 241 w 281"/>
              <a:gd name="T23" fmla="*/ 141 h 281"/>
              <a:gd name="T24" fmla="*/ 177 w 281"/>
              <a:gd name="T25" fmla="*/ 46 h 281"/>
              <a:gd name="T26" fmla="*/ 104 w 281"/>
              <a:gd name="T27" fmla="*/ 46 h 281"/>
              <a:gd name="T28" fmla="*/ 40 w 281"/>
              <a:gd name="T29" fmla="*/ 141 h 281"/>
              <a:gd name="T30" fmla="*/ 67 w 281"/>
              <a:gd name="T31" fmla="*/ 210 h 281"/>
              <a:gd name="T32" fmla="*/ 140 w 281"/>
              <a:gd name="T33" fmla="*/ 39 h 281"/>
              <a:gd name="T34" fmla="*/ 140 w 281"/>
              <a:gd name="T35" fmla="*/ 117 h 2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81" h="281">
                <a:moveTo>
                  <a:pt x="161" y="141"/>
                </a:moveTo>
                <a:cubicBezTo>
                  <a:pt x="161" y="152"/>
                  <a:pt x="152" y="162"/>
                  <a:pt x="140" y="162"/>
                </a:cubicBezTo>
                <a:cubicBezTo>
                  <a:pt x="129" y="162"/>
                  <a:pt x="120" y="152"/>
                  <a:pt x="120" y="141"/>
                </a:cubicBezTo>
                <a:cubicBezTo>
                  <a:pt x="120" y="129"/>
                  <a:pt x="129" y="120"/>
                  <a:pt x="140" y="120"/>
                </a:cubicBezTo>
                <a:cubicBezTo>
                  <a:pt x="152" y="120"/>
                  <a:pt x="161" y="129"/>
                  <a:pt x="161" y="141"/>
                </a:cubicBezTo>
                <a:close/>
                <a:moveTo>
                  <a:pt x="140" y="0"/>
                </a:moveTo>
                <a:cubicBezTo>
                  <a:pt x="63" y="0"/>
                  <a:pt x="0" y="63"/>
                  <a:pt x="0" y="141"/>
                </a:cubicBezTo>
                <a:cubicBezTo>
                  <a:pt x="0" y="218"/>
                  <a:pt x="63" y="281"/>
                  <a:pt x="140" y="281"/>
                </a:cubicBezTo>
                <a:cubicBezTo>
                  <a:pt x="218" y="281"/>
                  <a:pt x="281" y="218"/>
                  <a:pt x="281" y="141"/>
                </a:cubicBezTo>
                <a:cubicBezTo>
                  <a:pt x="281" y="63"/>
                  <a:pt x="218" y="0"/>
                  <a:pt x="140" y="0"/>
                </a:cubicBezTo>
                <a:close/>
                <a:moveTo>
                  <a:pt x="214" y="210"/>
                </a:moveTo>
                <a:cubicBezTo>
                  <a:pt x="231" y="192"/>
                  <a:pt x="241" y="168"/>
                  <a:pt x="241" y="141"/>
                </a:cubicBezTo>
                <a:cubicBezTo>
                  <a:pt x="241" y="98"/>
                  <a:pt x="215" y="61"/>
                  <a:pt x="177" y="46"/>
                </a:cubicBezTo>
                <a:moveTo>
                  <a:pt x="104" y="46"/>
                </a:moveTo>
                <a:cubicBezTo>
                  <a:pt x="66" y="61"/>
                  <a:pt x="40" y="98"/>
                  <a:pt x="40" y="141"/>
                </a:cubicBezTo>
                <a:cubicBezTo>
                  <a:pt x="40" y="168"/>
                  <a:pt x="50" y="192"/>
                  <a:pt x="67" y="210"/>
                </a:cubicBezTo>
                <a:moveTo>
                  <a:pt x="140" y="39"/>
                </a:moveTo>
                <a:cubicBezTo>
                  <a:pt x="140" y="117"/>
                  <a:pt x="140" y="117"/>
                  <a:pt x="140" y="117"/>
                </a:cubicBezTo>
              </a:path>
            </a:pathLst>
          </a:custGeom>
          <a:noFill/>
          <a:ln w="9525" cap="sq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2" name="Intelligence" title="Icon of circles connected by crossing lines">
            <a:extLst>
              <a:ext uri="{FF2B5EF4-FFF2-40B4-BE49-F238E27FC236}">
                <a16:creationId xmlns:a16="http://schemas.microsoft.com/office/drawing/2014/main" id="{1DDB3804-D817-421D-BD91-A5642F969DF7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7121571" y="4054147"/>
            <a:ext cx="455464" cy="437660"/>
          </a:xfrm>
          <a:custGeom>
            <a:avLst/>
            <a:gdLst>
              <a:gd name="T0" fmla="*/ 90 w 347"/>
              <a:gd name="T1" fmla="*/ 24 h 333"/>
              <a:gd name="T2" fmla="*/ 114 w 347"/>
              <a:gd name="T3" fmla="*/ 0 h 333"/>
              <a:gd name="T4" fmla="*/ 138 w 347"/>
              <a:gd name="T5" fmla="*/ 24 h 333"/>
              <a:gd name="T6" fmla="*/ 114 w 347"/>
              <a:gd name="T7" fmla="*/ 49 h 333"/>
              <a:gd name="T8" fmla="*/ 90 w 347"/>
              <a:gd name="T9" fmla="*/ 24 h 333"/>
              <a:gd name="T10" fmla="*/ 0 w 347"/>
              <a:gd name="T11" fmla="*/ 146 h 333"/>
              <a:gd name="T12" fmla="*/ 37 w 347"/>
              <a:gd name="T13" fmla="*/ 183 h 333"/>
              <a:gd name="T14" fmla="*/ 75 w 347"/>
              <a:gd name="T15" fmla="*/ 146 h 333"/>
              <a:gd name="T16" fmla="*/ 37 w 347"/>
              <a:gd name="T17" fmla="*/ 108 h 333"/>
              <a:gd name="T18" fmla="*/ 0 w 347"/>
              <a:gd name="T19" fmla="*/ 146 h 333"/>
              <a:gd name="T20" fmla="*/ 60 w 347"/>
              <a:gd name="T21" fmla="*/ 273 h 333"/>
              <a:gd name="T22" fmla="*/ 119 w 347"/>
              <a:gd name="T23" fmla="*/ 333 h 333"/>
              <a:gd name="T24" fmla="*/ 179 w 347"/>
              <a:gd name="T25" fmla="*/ 273 h 333"/>
              <a:gd name="T26" fmla="*/ 119 w 347"/>
              <a:gd name="T27" fmla="*/ 213 h 333"/>
              <a:gd name="T28" fmla="*/ 60 w 347"/>
              <a:gd name="T29" fmla="*/ 273 h 333"/>
              <a:gd name="T30" fmla="*/ 134 w 347"/>
              <a:gd name="T31" fmla="*/ 110 h 333"/>
              <a:gd name="T32" fmla="*/ 174 w 347"/>
              <a:gd name="T33" fmla="*/ 149 h 333"/>
              <a:gd name="T34" fmla="*/ 213 w 347"/>
              <a:gd name="T35" fmla="*/ 110 h 333"/>
              <a:gd name="T36" fmla="*/ 174 w 347"/>
              <a:gd name="T37" fmla="*/ 71 h 333"/>
              <a:gd name="T38" fmla="*/ 134 w 347"/>
              <a:gd name="T39" fmla="*/ 110 h 333"/>
              <a:gd name="T40" fmla="*/ 228 w 347"/>
              <a:gd name="T41" fmla="*/ 241 h 333"/>
              <a:gd name="T42" fmla="*/ 287 w 347"/>
              <a:gd name="T43" fmla="*/ 303 h 333"/>
              <a:gd name="T44" fmla="*/ 347 w 347"/>
              <a:gd name="T45" fmla="*/ 241 h 333"/>
              <a:gd name="T46" fmla="*/ 287 w 347"/>
              <a:gd name="T47" fmla="*/ 179 h 333"/>
              <a:gd name="T48" fmla="*/ 228 w 347"/>
              <a:gd name="T49" fmla="*/ 241 h 333"/>
              <a:gd name="T50" fmla="*/ 228 w 347"/>
              <a:gd name="T51" fmla="*/ 250 h 333"/>
              <a:gd name="T52" fmla="*/ 178 w 347"/>
              <a:gd name="T53" fmla="*/ 262 h 333"/>
              <a:gd name="T54" fmla="*/ 74 w 347"/>
              <a:gd name="T55" fmla="*/ 139 h 333"/>
              <a:gd name="T56" fmla="*/ 136 w 347"/>
              <a:gd name="T57" fmla="*/ 120 h 333"/>
              <a:gd name="T58" fmla="*/ 137 w 347"/>
              <a:gd name="T59" fmla="*/ 216 h 333"/>
              <a:gd name="T60" fmla="*/ 162 w 347"/>
              <a:gd name="T61" fmla="*/ 148 h 333"/>
              <a:gd name="T62" fmla="*/ 86 w 347"/>
              <a:gd name="T63" fmla="*/ 223 h 333"/>
              <a:gd name="T64" fmla="*/ 57 w 347"/>
              <a:gd name="T65" fmla="*/ 177 h 333"/>
              <a:gd name="T66" fmla="*/ 232 w 347"/>
              <a:gd name="T67" fmla="*/ 217 h 333"/>
              <a:gd name="T68" fmla="*/ 71 w 347"/>
              <a:gd name="T69" fmla="*/ 161 h 333"/>
              <a:gd name="T70" fmla="*/ 102 w 347"/>
              <a:gd name="T71" fmla="*/ 46 h 333"/>
              <a:gd name="T72" fmla="*/ 58 w 347"/>
              <a:gd name="T73" fmla="*/ 115 h 333"/>
              <a:gd name="T74" fmla="*/ 249 w 347"/>
              <a:gd name="T75" fmla="*/ 194 h 333"/>
              <a:gd name="T76" fmla="*/ 200 w 347"/>
              <a:gd name="T77" fmla="*/ 139 h 333"/>
              <a:gd name="T78" fmla="*/ 112 w 347"/>
              <a:gd name="T79" fmla="*/ 213 h 333"/>
              <a:gd name="T80" fmla="*/ 114 w 347"/>
              <a:gd name="T81" fmla="*/ 49 h 333"/>
              <a:gd name="T82" fmla="*/ 126 w 347"/>
              <a:gd name="T83" fmla="*/ 45 h 333"/>
              <a:gd name="T84" fmla="*/ 151 w 347"/>
              <a:gd name="T85" fmla="*/ 78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47" h="333">
                <a:moveTo>
                  <a:pt x="90" y="24"/>
                </a:moveTo>
                <a:cubicBezTo>
                  <a:pt x="90" y="11"/>
                  <a:pt x="100" y="0"/>
                  <a:pt x="114" y="0"/>
                </a:cubicBezTo>
                <a:cubicBezTo>
                  <a:pt x="127" y="0"/>
                  <a:pt x="138" y="11"/>
                  <a:pt x="138" y="24"/>
                </a:cubicBezTo>
                <a:cubicBezTo>
                  <a:pt x="138" y="38"/>
                  <a:pt x="127" y="49"/>
                  <a:pt x="114" y="49"/>
                </a:cubicBezTo>
                <a:cubicBezTo>
                  <a:pt x="100" y="49"/>
                  <a:pt x="90" y="38"/>
                  <a:pt x="90" y="24"/>
                </a:cubicBezTo>
                <a:close/>
                <a:moveTo>
                  <a:pt x="0" y="146"/>
                </a:moveTo>
                <a:cubicBezTo>
                  <a:pt x="0" y="166"/>
                  <a:pt x="17" y="183"/>
                  <a:pt x="37" y="183"/>
                </a:cubicBezTo>
                <a:cubicBezTo>
                  <a:pt x="58" y="183"/>
                  <a:pt x="75" y="166"/>
                  <a:pt x="75" y="146"/>
                </a:cubicBezTo>
                <a:cubicBezTo>
                  <a:pt x="75" y="125"/>
                  <a:pt x="58" y="108"/>
                  <a:pt x="37" y="108"/>
                </a:cubicBezTo>
                <a:cubicBezTo>
                  <a:pt x="17" y="108"/>
                  <a:pt x="0" y="125"/>
                  <a:pt x="0" y="146"/>
                </a:cubicBezTo>
                <a:close/>
                <a:moveTo>
                  <a:pt x="60" y="273"/>
                </a:moveTo>
                <a:cubicBezTo>
                  <a:pt x="60" y="306"/>
                  <a:pt x="86" y="333"/>
                  <a:pt x="119" y="333"/>
                </a:cubicBezTo>
                <a:cubicBezTo>
                  <a:pt x="152" y="333"/>
                  <a:pt x="179" y="306"/>
                  <a:pt x="179" y="273"/>
                </a:cubicBezTo>
                <a:cubicBezTo>
                  <a:pt x="179" y="240"/>
                  <a:pt x="152" y="213"/>
                  <a:pt x="119" y="213"/>
                </a:cubicBezTo>
                <a:cubicBezTo>
                  <a:pt x="86" y="213"/>
                  <a:pt x="60" y="240"/>
                  <a:pt x="60" y="273"/>
                </a:cubicBezTo>
                <a:close/>
                <a:moveTo>
                  <a:pt x="134" y="110"/>
                </a:moveTo>
                <a:cubicBezTo>
                  <a:pt x="134" y="132"/>
                  <a:pt x="152" y="149"/>
                  <a:pt x="174" y="149"/>
                </a:cubicBezTo>
                <a:cubicBezTo>
                  <a:pt x="195" y="149"/>
                  <a:pt x="213" y="132"/>
                  <a:pt x="213" y="110"/>
                </a:cubicBezTo>
                <a:cubicBezTo>
                  <a:pt x="213" y="89"/>
                  <a:pt x="195" y="71"/>
                  <a:pt x="174" y="71"/>
                </a:cubicBezTo>
                <a:cubicBezTo>
                  <a:pt x="152" y="71"/>
                  <a:pt x="134" y="89"/>
                  <a:pt x="134" y="110"/>
                </a:cubicBezTo>
                <a:close/>
                <a:moveTo>
                  <a:pt x="228" y="241"/>
                </a:moveTo>
                <a:cubicBezTo>
                  <a:pt x="228" y="275"/>
                  <a:pt x="254" y="303"/>
                  <a:pt x="287" y="303"/>
                </a:cubicBezTo>
                <a:cubicBezTo>
                  <a:pt x="320" y="303"/>
                  <a:pt x="347" y="275"/>
                  <a:pt x="347" y="241"/>
                </a:cubicBezTo>
                <a:cubicBezTo>
                  <a:pt x="347" y="207"/>
                  <a:pt x="320" y="179"/>
                  <a:pt x="287" y="179"/>
                </a:cubicBezTo>
                <a:cubicBezTo>
                  <a:pt x="254" y="179"/>
                  <a:pt x="228" y="207"/>
                  <a:pt x="228" y="241"/>
                </a:cubicBezTo>
                <a:close/>
                <a:moveTo>
                  <a:pt x="228" y="250"/>
                </a:moveTo>
                <a:cubicBezTo>
                  <a:pt x="178" y="262"/>
                  <a:pt x="178" y="262"/>
                  <a:pt x="178" y="262"/>
                </a:cubicBezTo>
                <a:moveTo>
                  <a:pt x="74" y="139"/>
                </a:moveTo>
                <a:cubicBezTo>
                  <a:pt x="136" y="120"/>
                  <a:pt x="136" y="120"/>
                  <a:pt x="136" y="120"/>
                </a:cubicBezTo>
                <a:moveTo>
                  <a:pt x="137" y="216"/>
                </a:moveTo>
                <a:cubicBezTo>
                  <a:pt x="162" y="148"/>
                  <a:pt x="162" y="148"/>
                  <a:pt x="162" y="148"/>
                </a:cubicBezTo>
                <a:moveTo>
                  <a:pt x="86" y="223"/>
                </a:moveTo>
                <a:cubicBezTo>
                  <a:pt x="57" y="177"/>
                  <a:pt x="57" y="177"/>
                  <a:pt x="57" y="177"/>
                </a:cubicBezTo>
                <a:moveTo>
                  <a:pt x="232" y="217"/>
                </a:moveTo>
                <a:cubicBezTo>
                  <a:pt x="71" y="161"/>
                  <a:pt x="71" y="161"/>
                  <a:pt x="71" y="161"/>
                </a:cubicBezTo>
                <a:moveTo>
                  <a:pt x="102" y="46"/>
                </a:moveTo>
                <a:cubicBezTo>
                  <a:pt x="58" y="115"/>
                  <a:pt x="58" y="115"/>
                  <a:pt x="58" y="115"/>
                </a:cubicBezTo>
                <a:moveTo>
                  <a:pt x="249" y="194"/>
                </a:moveTo>
                <a:cubicBezTo>
                  <a:pt x="200" y="139"/>
                  <a:pt x="200" y="139"/>
                  <a:pt x="200" y="139"/>
                </a:cubicBezTo>
                <a:moveTo>
                  <a:pt x="112" y="213"/>
                </a:moveTo>
                <a:cubicBezTo>
                  <a:pt x="114" y="49"/>
                  <a:pt x="114" y="49"/>
                  <a:pt x="114" y="49"/>
                </a:cubicBezTo>
                <a:moveTo>
                  <a:pt x="126" y="45"/>
                </a:moveTo>
                <a:cubicBezTo>
                  <a:pt x="151" y="78"/>
                  <a:pt x="151" y="78"/>
                  <a:pt x="151" y="78"/>
                </a:cubicBezTo>
              </a:path>
            </a:pathLst>
          </a:custGeom>
          <a:noFill/>
          <a:ln w="9525" cap="sq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CD9548FD-444C-4438-B86D-B6802F3C77F5}"/>
              </a:ext>
            </a:extLst>
          </p:cNvPr>
          <p:cNvSpPr txBox="1"/>
          <p:nvPr/>
        </p:nvSpPr>
        <p:spPr>
          <a:xfrm>
            <a:off x="1288524" y="2695152"/>
            <a:ext cx="25066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对新技术有积极的追求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有足够的好奇和耐心去探索没有掌握的知识。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希望能在技术生涯有更高的成就。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A148DACD-8801-4C81-8B57-6050CD9FDD00}"/>
              </a:ext>
            </a:extLst>
          </p:cNvPr>
          <p:cNvSpPr txBox="1"/>
          <p:nvPr/>
        </p:nvSpPr>
        <p:spPr>
          <a:xfrm>
            <a:off x="2329253" y="1165024"/>
            <a:ext cx="31406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按时达标地完成任务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能按计划安排完成目标任务。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主动反馈进度和问题。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DBA4858E-B293-415D-9E68-95FB2E0E66D1}"/>
              </a:ext>
            </a:extLst>
          </p:cNvPr>
          <p:cNvSpPr txBox="1"/>
          <p:nvPr/>
        </p:nvSpPr>
        <p:spPr>
          <a:xfrm>
            <a:off x="2003437" y="4643136"/>
            <a:ext cx="31384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快速融入团队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跟部门同事上级都相处融洽，能和谐高效地进行工作交流。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跟其他部门同事也能有效地进行沟通。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65235BD2-F76D-415B-A317-3AEFD3FC3C67}"/>
              </a:ext>
            </a:extLst>
          </p:cNvPr>
          <p:cNvSpPr txBox="1"/>
          <p:nvPr/>
        </p:nvSpPr>
        <p:spPr>
          <a:xfrm>
            <a:off x="7850751" y="1284315"/>
            <a:ext cx="35587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业务不够熟练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第一次接触轨交行业，还需要更多时间和机会深入学习业务。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多参加业务培训和与同事学习。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94E14166-5F74-4735-9E9F-DA6FF5273893}"/>
              </a:ext>
            </a:extLst>
          </p:cNvPr>
          <p:cNvSpPr txBox="1"/>
          <p:nvPr/>
        </p:nvSpPr>
        <p:spPr>
          <a:xfrm>
            <a:off x="8044670" y="3788310"/>
            <a:ext cx="35587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还需要更高效地产出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总结工作方法，借助工具达到更多的产出。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拓展技能树，让技能更广。</a:t>
            </a:r>
          </a:p>
        </p:txBody>
      </p:sp>
    </p:spTree>
    <p:extLst>
      <p:ext uri="{BB962C8B-B14F-4D97-AF65-F5344CB8AC3E}">
        <p14:creationId xmlns:p14="http://schemas.microsoft.com/office/powerpoint/2010/main" val="3683526822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DF90DE9-7482-4CA9-B624-513BDA55EA9C}"/>
              </a:ext>
            </a:extLst>
          </p:cNvPr>
          <p:cNvSpPr txBox="1"/>
          <p:nvPr/>
        </p:nvSpPr>
        <p:spPr>
          <a:xfrm>
            <a:off x="0" y="6404"/>
            <a:ext cx="46662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自我介绍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AA1215F-CB8D-46C4-9AA0-6962FC9E5CCB}"/>
              </a:ext>
            </a:extLst>
          </p:cNvPr>
          <p:cNvSpPr txBox="1"/>
          <p:nvPr/>
        </p:nvSpPr>
        <p:spPr>
          <a:xfrm>
            <a:off x="932711" y="1494335"/>
            <a:ext cx="10355049" cy="4515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宋体" panose="02010600030101010101" pitchFamily="2" charset="-122"/>
                <a:ea typeface="宋体" panose="02010600030101010101" pitchFamily="2" charset="-122"/>
              </a:rPr>
              <a:t>姓名：翁泽鹏</a:t>
            </a:r>
            <a:endParaRPr lang="en-US" altLang="zh-CN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职位：</a:t>
            </a:r>
            <a:r>
              <a:rPr lang="en-US" altLang="zh-CN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C#</a:t>
            </a:r>
            <a:r>
              <a: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开发工程师</a:t>
            </a:r>
            <a:endParaRPr lang="en-US" altLang="zh-CN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宋体" panose="02010600030101010101" pitchFamily="2" charset="-122"/>
                <a:ea typeface="宋体" panose="02010600030101010101" pitchFamily="2" charset="-122"/>
              </a:rPr>
              <a:t>入职时间：</a:t>
            </a:r>
            <a:r>
              <a:rPr lang="en-US" altLang="zh-CN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2020</a:t>
            </a:r>
            <a:r>
              <a: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年</a:t>
            </a:r>
            <a:r>
              <a:rPr lang="en-US" altLang="zh-CN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5</a:t>
            </a:r>
            <a:r>
              <a: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月</a:t>
            </a:r>
            <a:r>
              <a:rPr lang="en-US" altLang="zh-CN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21</a:t>
            </a:r>
            <a:r>
              <a: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日</a:t>
            </a:r>
            <a:endParaRPr lang="en-US" altLang="zh-CN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宋体" panose="02010600030101010101" pitchFamily="2" charset="-122"/>
                <a:ea typeface="宋体" panose="02010600030101010101" pitchFamily="2" charset="-122"/>
              </a:rPr>
              <a:t>导师：吴堂园</a:t>
            </a:r>
            <a:endParaRPr lang="en-US" altLang="zh-CN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宋体" panose="02010600030101010101" pitchFamily="2" charset="-122"/>
                <a:ea typeface="宋体" panose="02010600030101010101" pitchFamily="2" charset="-122"/>
              </a:rPr>
              <a:t>参与项目：</a:t>
            </a:r>
            <a:r>
              <a:rPr lang="zh-CN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华佳</a:t>
            </a:r>
            <a:r>
              <a:rPr lang="en-US" altLang="zh-CN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Mos</a:t>
            </a:r>
            <a:endParaRPr lang="en-US" altLang="zh-CN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宋体" panose="02010600030101010101" pitchFamily="2" charset="-122"/>
                <a:ea typeface="宋体" panose="02010600030101010101" pitchFamily="2" charset="-122"/>
              </a:rPr>
              <a:t>主要接触同事：吴堂园（导师），林晓斌（任务反馈），王文超，</a:t>
            </a:r>
            <a:endParaRPr lang="en-US" altLang="zh-CN" sz="28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宋体" panose="02010600030101010101" pitchFamily="2" charset="-122"/>
                <a:ea typeface="宋体" panose="02010600030101010101" pitchFamily="2" charset="-122"/>
              </a:rPr>
              <a:t>邹万茂等</a:t>
            </a:r>
            <a:endParaRPr lang="en-US" altLang="zh-CN" sz="28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545913AE-7E1C-4161-9776-41CDD4A4E532}"/>
              </a:ext>
            </a:extLst>
          </p:cNvPr>
          <p:cNvSpPr txBox="1"/>
          <p:nvPr/>
        </p:nvSpPr>
        <p:spPr>
          <a:xfrm>
            <a:off x="763571" y="1173971"/>
            <a:ext cx="3412503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3900" b="1" i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03</a:t>
            </a:r>
            <a:endParaRPr lang="zh-CN" altLang="en-US" sz="23900" b="1" i="1" dirty="0">
              <a:solidFill>
                <a:schemeClr val="accent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1F11AAE-6B34-4992-9813-3568AC35A272}"/>
              </a:ext>
            </a:extLst>
          </p:cNvPr>
          <p:cNvSpPr txBox="1"/>
          <p:nvPr/>
        </p:nvSpPr>
        <p:spPr>
          <a:xfrm>
            <a:off x="5288436" y="2677212"/>
            <a:ext cx="383670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000" b="1" dirty="0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工作体会</a:t>
            </a:r>
          </a:p>
        </p:txBody>
      </p:sp>
    </p:spTree>
    <p:extLst>
      <p:ext uri="{BB962C8B-B14F-4D97-AF65-F5344CB8AC3E}">
        <p14:creationId xmlns:p14="http://schemas.microsoft.com/office/powerpoint/2010/main" val="2536935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  <p:sp>
        <p:nvSpPr>
          <p:cNvPr id="4" name="椭圆 3">
            <a:extLst>
              <a:ext uri="{FF2B5EF4-FFF2-40B4-BE49-F238E27FC236}">
                <a16:creationId xmlns:a16="http://schemas.microsoft.com/office/drawing/2014/main" id="{DFD3D50E-F448-4886-AC79-849DA1483CC7}"/>
              </a:ext>
            </a:extLst>
          </p:cNvPr>
          <p:cNvSpPr/>
          <p:nvPr/>
        </p:nvSpPr>
        <p:spPr>
          <a:xfrm rot="9900000">
            <a:off x="1179831" y="3169125"/>
            <a:ext cx="1904471" cy="1904468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355600" sx="95000" sy="9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0031809A-BD6C-43DD-8E25-BD7EA00153FB}"/>
              </a:ext>
            </a:extLst>
          </p:cNvPr>
          <p:cNvSpPr/>
          <p:nvPr/>
        </p:nvSpPr>
        <p:spPr>
          <a:xfrm rot="10800000">
            <a:off x="4705391" y="1654655"/>
            <a:ext cx="2781220" cy="2781216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355600" sx="95000" sy="9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255587EC-DBC2-49C3-BDDC-65F1DE9C5B14}"/>
              </a:ext>
            </a:extLst>
          </p:cNvPr>
          <p:cNvSpPr/>
          <p:nvPr/>
        </p:nvSpPr>
        <p:spPr>
          <a:xfrm rot="11700000" flipH="1">
            <a:off x="9207213" y="3257201"/>
            <a:ext cx="1904471" cy="1904468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355600" sx="95000" sy="9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5215D16-6AA0-4840-8A17-4F8F68FD5191}"/>
              </a:ext>
            </a:extLst>
          </p:cNvPr>
          <p:cNvSpPr txBox="1"/>
          <p:nvPr/>
        </p:nvSpPr>
        <p:spPr>
          <a:xfrm>
            <a:off x="3397826" y="4931156"/>
            <a:ext cx="5396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TITLE HERE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DC840E15-FB89-4BC2-BBBE-4E1DE377567F}"/>
              </a:ext>
            </a:extLst>
          </p:cNvPr>
          <p:cNvCxnSpPr>
            <a:cxnSpLocks/>
          </p:cNvCxnSpPr>
          <p:nvPr/>
        </p:nvCxnSpPr>
        <p:spPr>
          <a:xfrm>
            <a:off x="3618512" y="5432361"/>
            <a:ext cx="4873098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67E9D87B-FB30-4B34-8A4C-9F08F50C5424}"/>
              </a:ext>
            </a:extLst>
          </p:cNvPr>
          <p:cNvSpPr txBox="1"/>
          <p:nvPr/>
        </p:nvSpPr>
        <p:spPr>
          <a:xfrm>
            <a:off x="3438120" y="5504079"/>
            <a:ext cx="51457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Lorem ipsum dolor sit amet, consectetuer adipiscing elit</a:t>
            </a:r>
            <a:r>
              <a:rPr kumimoji="0" lang="en-US" altLang="zh-CN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. Maecenas porttitor congue massa. Fusce posuere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9F316006-1699-4AC5-BAC9-B1F2DD61498F}"/>
              </a:ext>
            </a:extLst>
          </p:cNvPr>
          <p:cNvSpPr/>
          <p:nvPr/>
        </p:nvSpPr>
        <p:spPr>
          <a:xfrm>
            <a:off x="-117263" y="4295195"/>
            <a:ext cx="12395200" cy="4727248"/>
          </a:xfrm>
          <a:prstGeom prst="ellipse">
            <a:avLst/>
          </a:prstGeom>
          <a:solidFill>
            <a:schemeClr val="bg1"/>
          </a:solidFill>
          <a:ln w="63500">
            <a:gradFill flip="none" rotWithShape="1">
              <a:gsLst>
                <a:gs pos="0">
                  <a:schemeClr val="accent1"/>
                </a:gs>
                <a:gs pos="54000">
                  <a:schemeClr val="accent1">
                    <a:alpha val="0"/>
                  </a:schemeClr>
                </a:gs>
              </a:gsLst>
              <a:lin ang="5400000" scaled="1"/>
              <a:tileRect/>
            </a:gradFill>
          </a:ln>
          <a:effectLst>
            <a:outerShdw blurRad="63500" sx="102000" sy="102000" algn="ctr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0B8E418-3ADB-42F4-91EC-D623A59A03EB}"/>
              </a:ext>
            </a:extLst>
          </p:cNvPr>
          <p:cNvSpPr txBox="1"/>
          <p:nvPr/>
        </p:nvSpPr>
        <p:spPr>
          <a:xfrm>
            <a:off x="3550226" y="5083556"/>
            <a:ext cx="5396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工作体会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E7724914-22D4-48C9-B2CD-7F0849873BDF}"/>
              </a:ext>
            </a:extLst>
          </p:cNvPr>
          <p:cNvCxnSpPr>
            <a:cxnSpLocks/>
          </p:cNvCxnSpPr>
          <p:nvPr/>
        </p:nvCxnSpPr>
        <p:spPr>
          <a:xfrm>
            <a:off x="3770912" y="5584761"/>
            <a:ext cx="4873098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B44C30A4-196A-4E51-A88E-874F26B3AD27}"/>
              </a:ext>
            </a:extLst>
          </p:cNvPr>
          <p:cNvSpPr txBox="1"/>
          <p:nvPr/>
        </p:nvSpPr>
        <p:spPr>
          <a:xfrm>
            <a:off x="5063723" y="2352743"/>
            <a:ext cx="2064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探索精神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AC8C29A9-A5BE-4CB9-8905-0C1487039DDB}"/>
              </a:ext>
            </a:extLst>
          </p:cNvPr>
          <p:cNvCxnSpPr>
            <a:cxnSpLocks/>
          </p:cNvCxnSpPr>
          <p:nvPr/>
        </p:nvCxnSpPr>
        <p:spPr>
          <a:xfrm>
            <a:off x="5148154" y="2853948"/>
            <a:ext cx="1864367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F5F1AFE4-5D14-4243-BAB8-1661ADE473E9}"/>
              </a:ext>
            </a:extLst>
          </p:cNvPr>
          <p:cNvSpPr txBox="1"/>
          <p:nvPr/>
        </p:nvSpPr>
        <p:spPr>
          <a:xfrm>
            <a:off x="4980558" y="2893082"/>
            <a:ext cx="2330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</a:rPr>
              <a:t>主动探索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solidFill>
                  <a:schemeClr val="tx2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积极试错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93E6EE4-82EC-491C-AF6D-662225CBB0A0}"/>
              </a:ext>
            </a:extLst>
          </p:cNvPr>
          <p:cNvSpPr txBox="1"/>
          <p:nvPr/>
        </p:nvSpPr>
        <p:spPr>
          <a:xfrm>
            <a:off x="1243400" y="3643912"/>
            <a:ext cx="17285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高效的管理制度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10EA5040-E2AD-462F-9E5D-393CAD098F8A}"/>
              </a:ext>
            </a:extLst>
          </p:cNvPr>
          <p:cNvCxnSpPr>
            <a:cxnSpLocks/>
          </p:cNvCxnSpPr>
          <p:nvPr/>
        </p:nvCxnSpPr>
        <p:spPr>
          <a:xfrm>
            <a:off x="1314092" y="3995380"/>
            <a:ext cx="1560983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E4CA8AAA-6E22-48F8-9025-5FAC8C8EAB0E}"/>
              </a:ext>
            </a:extLst>
          </p:cNvPr>
          <p:cNvSpPr txBox="1"/>
          <p:nvPr/>
        </p:nvSpPr>
        <p:spPr>
          <a:xfrm>
            <a:off x="1256307" y="4008295"/>
            <a:ext cx="16483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2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流程规范</a:t>
            </a:r>
            <a:endParaRPr lang="en-US" altLang="zh-CN" sz="1600" dirty="0">
              <a:solidFill>
                <a:schemeClr val="tx2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ctr"/>
            <a:r>
              <a:rPr lang="zh-CN" altLang="en-US" sz="1600" dirty="0">
                <a:solidFill>
                  <a:schemeClr val="tx2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职责分明</a:t>
            </a:r>
            <a:endParaRPr lang="en-US" altLang="zh-CN" sz="1600" dirty="0">
              <a:solidFill>
                <a:schemeClr val="tx2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ctr"/>
            <a:endParaRPr lang="en-US" altLang="zh-CN" sz="1600" dirty="0">
              <a:solidFill>
                <a:schemeClr val="tx2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ctr"/>
            <a:endParaRPr lang="en-US" altLang="zh-CN" sz="1600" dirty="0">
              <a:solidFill>
                <a:schemeClr val="tx2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510EB2A8-0235-4237-A4BE-6BD0FD5724F9}"/>
              </a:ext>
            </a:extLst>
          </p:cNvPr>
          <p:cNvSpPr txBox="1"/>
          <p:nvPr/>
        </p:nvSpPr>
        <p:spPr>
          <a:xfrm>
            <a:off x="9316925" y="3665996"/>
            <a:ext cx="17285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技术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栈全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面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CC5F0590-7F20-49F4-97F3-2D2269DF82D0}"/>
              </a:ext>
            </a:extLst>
          </p:cNvPr>
          <p:cNvCxnSpPr>
            <a:cxnSpLocks/>
          </p:cNvCxnSpPr>
          <p:nvPr/>
        </p:nvCxnSpPr>
        <p:spPr>
          <a:xfrm>
            <a:off x="9387617" y="4017464"/>
            <a:ext cx="1560983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C6E50E8F-EF21-40A0-880E-DB13E807E83F}"/>
              </a:ext>
            </a:extLst>
          </p:cNvPr>
          <p:cNvSpPr txBox="1"/>
          <p:nvPr/>
        </p:nvSpPr>
        <p:spPr>
          <a:xfrm>
            <a:off x="9329832" y="4030379"/>
            <a:ext cx="1648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1600" dirty="0">
                <a:solidFill>
                  <a:schemeClr val="tx2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技术交流多</a:t>
            </a:r>
            <a:endParaRPr lang="en-US" altLang="zh-CN" sz="1600" dirty="0">
              <a:solidFill>
                <a:schemeClr val="tx2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0" algn="ctr"/>
            <a:r>
              <a:rPr lang="zh-CN" altLang="en-US" sz="1600" dirty="0">
                <a:solidFill>
                  <a:schemeClr val="tx2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技术培训多</a:t>
            </a:r>
            <a:endParaRPr lang="en-US" altLang="zh-CN" sz="1600" dirty="0">
              <a:solidFill>
                <a:schemeClr val="tx2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F815FEC-05DB-479F-9E7E-3A51424F0120}"/>
              </a:ext>
            </a:extLst>
          </p:cNvPr>
          <p:cNvSpPr txBox="1"/>
          <p:nvPr/>
        </p:nvSpPr>
        <p:spPr>
          <a:xfrm>
            <a:off x="461913" y="162393"/>
            <a:ext cx="18325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工作体会</a:t>
            </a:r>
            <a:endParaRPr lang="en-US" altLang="zh-CN" sz="3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1654462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545913AE-7E1C-4161-9776-41CDD4A4E532}"/>
              </a:ext>
            </a:extLst>
          </p:cNvPr>
          <p:cNvSpPr txBox="1"/>
          <p:nvPr/>
        </p:nvSpPr>
        <p:spPr>
          <a:xfrm>
            <a:off x="763571" y="1173971"/>
            <a:ext cx="3412503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3900" b="1" i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04</a:t>
            </a:r>
            <a:endParaRPr lang="zh-CN" altLang="en-US" sz="23900" b="1" i="1" dirty="0">
              <a:solidFill>
                <a:schemeClr val="accent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1F11AAE-6B34-4992-9813-3568AC35A272}"/>
              </a:ext>
            </a:extLst>
          </p:cNvPr>
          <p:cNvSpPr txBox="1"/>
          <p:nvPr/>
        </p:nvSpPr>
        <p:spPr>
          <a:xfrm>
            <a:off x="5288436" y="2677212"/>
            <a:ext cx="656105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000" b="1" dirty="0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工作规划及展望</a:t>
            </a:r>
          </a:p>
        </p:txBody>
      </p:sp>
    </p:spTree>
    <p:extLst>
      <p:ext uri="{BB962C8B-B14F-4D97-AF65-F5344CB8AC3E}">
        <p14:creationId xmlns:p14="http://schemas.microsoft.com/office/powerpoint/2010/main" val="20420306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307F5B0-C83E-4D91-AB67-F6AE27EDBDA6}"/>
              </a:ext>
            </a:extLst>
          </p:cNvPr>
          <p:cNvSpPr txBox="1"/>
          <p:nvPr/>
        </p:nvSpPr>
        <p:spPr>
          <a:xfrm>
            <a:off x="461913" y="162393"/>
            <a:ext cx="30684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工作规划及展望</a:t>
            </a:r>
            <a:endParaRPr lang="en-US" altLang="zh-CN" sz="3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8" name="51fd5c3e-ae99-459d-b94d-252ca072295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4E7BE3A-46AC-450E-9D49-0A3792DFB84B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461913" y="749700"/>
            <a:ext cx="11124407" cy="5829300"/>
            <a:chOff x="671513" y="1028700"/>
            <a:chExt cx="11124407" cy="5829300"/>
          </a:xfrm>
        </p:grpSpPr>
        <p:grpSp>
          <p:nvGrpSpPr>
            <p:cNvPr id="9" name="iSḷîďé">
              <a:extLst>
                <a:ext uri="{FF2B5EF4-FFF2-40B4-BE49-F238E27FC236}">
                  <a16:creationId xmlns:a16="http://schemas.microsoft.com/office/drawing/2014/main" id="{1722AC89-601E-4BC2-8C51-0AE050AFD12F}"/>
                </a:ext>
              </a:extLst>
            </p:cNvPr>
            <p:cNvGrpSpPr/>
            <p:nvPr/>
          </p:nvGrpSpPr>
          <p:grpSpPr>
            <a:xfrm>
              <a:off x="3338932" y="1028700"/>
              <a:ext cx="5514136" cy="5829300"/>
              <a:chOff x="3338932" y="1028700"/>
              <a:chExt cx="5514136" cy="5829300"/>
            </a:xfrm>
          </p:grpSpPr>
          <p:grpSp>
            <p:nvGrpSpPr>
              <p:cNvPr id="21" name="ïṩḻîḋé">
                <a:extLst>
                  <a:ext uri="{FF2B5EF4-FFF2-40B4-BE49-F238E27FC236}">
                    <a16:creationId xmlns:a16="http://schemas.microsoft.com/office/drawing/2014/main" id="{555BA53E-475E-4E2A-9363-C414F915FFB8}"/>
                  </a:ext>
                </a:extLst>
              </p:cNvPr>
              <p:cNvGrpSpPr/>
              <p:nvPr/>
            </p:nvGrpSpPr>
            <p:grpSpPr>
              <a:xfrm>
                <a:off x="4089213" y="5275571"/>
                <a:ext cx="323503" cy="913348"/>
                <a:chOff x="5021074" y="5165013"/>
                <a:chExt cx="346103" cy="977150"/>
              </a:xfrm>
              <a:solidFill>
                <a:schemeClr val="tx2"/>
              </a:solidFill>
            </p:grpSpPr>
            <p:sp>
              <p:nvSpPr>
                <p:cNvPr id="42" name="ïṩlîďê">
                  <a:extLst>
                    <a:ext uri="{FF2B5EF4-FFF2-40B4-BE49-F238E27FC236}">
                      <a16:creationId xmlns:a16="http://schemas.microsoft.com/office/drawing/2014/main" id="{E88A8353-A536-4431-A2BB-C96E9E10853C}"/>
                    </a:ext>
                  </a:extLst>
                </p:cNvPr>
                <p:cNvSpPr/>
                <p:nvPr/>
              </p:nvSpPr>
              <p:spPr bwMode="auto">
                <a:xfrm>
                  <a:off x="5123938" y="5165013"/>
                  <a:ext cx="140387" cy="154287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 w="15875" cap="flat">
                  <a:noFill/>
                  <a:prstDash val="solid"/>
                  <a:miter lim="800000"/>
                </a:ln>
              </p:spPr>
              <p:txBody>
                <a:bodyPr vert="horz" wrap="square" lIns="91440" tIns="45720" rIns="91440" bIns="45720" numCol="1" anchor="t" anchorCtr="0" compatLnSpc="1">
                  <a:normAutofit fontScale="25000" lnSpcReduction="20000"/>
                </a:bodyPr>
                <a:lstStyle/>
                <a:p>
                  <a:pPr marL="0" marR="0" lvl="0" indent="0" algn="l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3" name="îṧlïḑê">
                  <a:extLst>
                    <a:ext uri="{FF2B5EF4-FFF2-40B4-BE49-F238E27FC236}">
                      <a16:creationId xmlns:a16="http://schemas.microsoft.com/office/drawing/2014/main" id="{02D7A583-2BEB-444E-8B07-4BAA5555EBE1}"/>
                    </a:ext>
                  </a:extLst>
                </p:cNvPr>
                <p:cNvSpPr/>
                <p:nvPr/>
              </p:nvSpPr>
              <p:spPr bwMode="auto">
                <a:xfrm>
                  <a:off x="5021074" y="5359608"/>
                  <a:ext cx="346103" cy="782555"/>
                </a:xfrm>
                <a:custGeom>
                  <a:avLst/>
                  <a:gdLst>
                    <a:gd name="T0" fmla="*/ 105 w 105"/>
                    <a:gd name="T1" fmla="*/ 30 h 241"/>
                    <a:gd name="T2" fmla="*/ 52 w 105"/>
                    <a:gd name="T3" fmla="*/ 0 h 241"/>
                    <a:gd name="T4" fmla="*/ 0 w 105"/>
                    <a:gd name="T5" fmla="*/ 30 h 241"/>
                    <a:gd name="T6" fmla="*/ 0 w 105"/>
                    <a:gd name="T7" fmla="*/ 30 h 241"/>
                    <a:gd name="T8" fmla="*/ 0 w 105"/>
                    <a:gd name="T9" fmla="*/ 124 h 241"/>
                    <a:gd name="T10" fmla="*/ 9 w 105"/>
                    <a:gd name="T11" fmla="*/ 134 h 241"/>
                    <a:gd name="T12" fmla="*/ 19 w 105"/>
                    <a:gd name="T13" fmla="*/ 124 h 241"/>
                    <a:gd name="T14" fmla="*/ 19 w 105"/>
                    <a:gd name="T15" fmla="*/ 41 h 241"/>
                    <a:gd name="T16" fmla="*/ 25 w 105"/>
                    <a:gd name="T17" fmla="*/ 41 h 241"/>
                    <a:gd name="T18" fmla="*/ 25 w 105"/>
                    <a:gd name="T19" fmla="*/ 228 h 241"/>
                    <a:gd name="T20" fmla="*/ 25 w 105"/>
                    <a:gd name="T21" fmla="*/ 228 h 241"/>
                    <a:gd name="T22" fmla="*/ 25 w 105"/>
                    <a:gd name="T23" fmla="*/ 229 h 241"/>
                    <a:gd name="T24" fmla="*/ 36 w 105"/>
                    <a:gd name="T25" fmla="*/ 241 h 241"/>
                    <a:gd name="T26" fmla="*/ 47 w 105"/>
                    <a:gd name="T27" fmla="*/ 230 h 241"/>
                    <a:gd name="T28" fmla="*/ 47 w 105"/>
                    <a:gd name="T29" fmla="*/ 229 h 241"/>
                    <a:gd name="T30" fmla="*/ 47 w 105"/>
                    <a:gd name="T31" fmla="*/ 125 h 241"/>
                    <a:gd name="T32" fmla="*/ 52 w 105"/>
                    <a:gd name="T33" fmla="*/ 116 h 241"/>
                    <a:gd name="T34" fmla="*/ 58 w 105"/>
                    <a:gd name="T35" fmla="*/ 125 h 241"/>
                    <a:gd name="T36" fmla="*/ 58 w 105"/>
                    <a:gd name="T37" fmla="*/ 229 h 241"/>
                    <a:gd name="T38" fmla="*/ 58 w 105"/>
                    <a:gd name="T39" fmla="*/ 230 h 241"/>
                    <a:gd name="T40" fmla="*/ 69 w 105"/>
                    <a:gd name="T41" fmla="*/ 241 h 241"/>
                    <a:gd name="T42" fmla="*/ 80 w 105"/>
                    <a:gd name="T43" fmla="*/ 229 h 241"/>
                    <a:gd name="T44" fmla="*/ 80 w 105"/>
                    <a:gd name="T45" fmla="*/ 228 h 241"/>
                    <a:gd name="T46" fmla="*/ 80 w 105"/>
                    <a:gd name="T47" fmla="*/ 228 h 241"/>
                    <a:gd name="T48" fmla="*/ 80 w 105"/>
                    <a:gd name="T49" fmla="*/ 41 h 241"/>
                    <a:gd name="T50" fmla="*/ 86 w 105"/>
                    <a:gd name="T51" fmla="*/ 41 h 241"/>
                    <a:gd name="T52" fmla="*/ 86 w 105"/>
                    <a:gd name="T53" fmla="*/ 124 h 241"/>
                    <a:gd name="T54" fmla="*/ 96 w 105"/>
                    <a:gd name="T55" fmla="*/ 134 h 241"/>
                    <a:gd name="T56" fmla="*/ 105 w 105"/>
                    <a:gd name="T57" fmla="*/ 124 h 241"/>
                    <a:gd name="T58" fmla="*/ 105 w 105"/>
                    <a:gd name="T59" fmla="*/ 30 h 241"/>
                    <a:gd name="T60" fmla="*/ 105 w 105"/>
                    <a:gd name="T61" fmla="*/ 30 h 2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105" h="241">
                      <a:moveTo>
                        <a:pt x="105" y="30"/>
                      </a:moveTo>
                      <a:cubicBezTo>
                        <a:pt x="104" y="2"/>
                        <a:pt x="79" y="0"/>
                        <a:pt x="52" y="0"/>
                      </a:cubicBezTo>
                      <a:cubicBezTo>
                        <a:pt x="26" y="0"/>
                        <a:pt x="0" y="2"/>
                        <a:pt x="0" y="30"/>
                      </a:cubicBezTo>
                      <a:cubicBezTo>
                        <a:pt x="0" y="30"/>
                        <a:pt x="0" y="30"/>
                        <a:pt x="0" y="30"/>
                      </a:cubicBezTo>
                      <a:cubicBezTo>
                        <a:pt x="0" y="124"/>
                        <a:pt x="0" y="124"/>
                        <a:pt x="0" y="124"/>
                      </a:cubicBezTo>
                      <a:cubicBezTo>
                        <a:pt x="0" y="130"/>
                        <a:pt x="4" y="134"/>
                        <a:pt x="9" y="134"/>
                      </a:cubicBezTo>
                      <a:cubicBezTo>
                        <a:pt x="14" y="134"/>
                        <a:pt x="19" y="130"/>
                        <a:pt x="19" y="124"/>
                      </a:cubicBezTo>
                      <a:cubicBezTo>
                        <a:pt x="19" y="41"/>
                        <a:pt x="19" y="41"/>
                        <a:pt x="19" y="41"/>
                      </a:cubicBezTo>
                      <a:cubicBezTo>
                        <a:pt x="25" y="41"/>
                        <a:pt x="25" y="41"/>
                        <a:pt x="25" y="41"/>
                      </a:cubicBezTo>
                      <a:cubicBezTo>
                        <a:pt x="25" y="228"/>
                        <a:pt x="25" y="228"/>
                        <a:pt x="25" y="228"/>
                      </a:cubicBezTo>
                      <a:cubicBezTo>
                        <a:pt x="25" y="228"/>
                        <a:pt x="25" y="228"/>
                        <a:pt x="25" y="228"/>
                      </a:cubicBezTo>
                      <a:cubicBezTo>
                        <a:pt x="25" y="228"/>
                        <a:pt x="25" y="229"/>
                        <a:pt x="25" y="229"/>
                      </a:cubicBezTo>
                      <a:cubicBezTo>
                        <a:pt x="25" y="235"/>
                        <a:pt x="30" y="241"/>
                        <a:pt x="36" y="241"/>
                      </a:cubicBezTo>
                      <a:cubicBezTo>
                        <a:pt x="41" y="241"/>
                        <a:pt x="46" y="236"/>
                        <a:pt x="47" y="230"/>
                      </a:cubicBezTo>
                      <a:cubicBezTo>
                        <a:pt x="47" y="230"/>
                        <a:pt x="47" y="230"/>
                        <a:pt x="47" y="22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7" y="120"/>
                        <a:pt x="48" y="116"/>
                        <a:pt x="52" y="116"/>
                      </a:cubicBezTo>
                      <a:cubicBezTo>
                        <a:pt x="57" y="116"/>
                        <a:pt x="58" y="120"/>
                        <a:pt x="58" y="125"/>
                      </a:cubicBezTo>
                      <a:cubicBezTo>
                        <a:pt x="58" y="229"/>
                        <a:pt x="58" y="229"/>
                        <a:pt x="58" y="229"/>
                      </a:cubicBezTo>
                      <a:cubicBezTo>
                        <a:pt x="58" y="230"/>
                        <a:pt x="58" y="230"/>
                        <a:pt x="58" y="230"/>
                      </a:cubicBezTo>
                      <a:cubicBezTo>
                        <a:pt x="59" y="236"/>
                        <a:pt x="63" y="241"/>
                        <a:pt x="69" y="241"/>
                      </a:cubicBezTo>
                      <a:cubicBezTo>
                        <a:pt x="75" y="241"/>
                        <a:pt x="80" y="235"/>
                        <a:pt x="80" y="229"/>
                      </a:cubicBezTo>
                      <a:cubicBezTo>
                        <a:pt x="80" y="228"/>
                        <a:pt x="80" y="228"/>
                        <a:pt x="80" y="228"/>
                      </a:cubicBezTo>
                      <a:cubicBezTo>
                        <a:pt x="80" y="228"/>
                        <a:pt x="80" y="228"/>
                        <a:pt x="80" y="228"/>
                      </a:cubicBezTo>
                      <a:cubicBezTo>
                        <a:pt x="80" y="41"/>
                        <a:pt x="80" y="41"/>
                        <a:pt x="80" y="41"/>
                      </a:cubicBezTo>
                      <a:cubicBezTo>
                        <a:pt x="86" y="41"/>
                        <a:pt x="86" y="41"/>
                        <a:pt x="86" y="41"/>
                      </a:cubicBezTo>
                      <a:cubicBezTo>
                        <a:pt x="86" y="124"/>
                        <a:pt x="86" y="124"/>
                        <a:pt x="86" y="124"/>
                      </a:cubicBezTo>
                      <a:cubicBezTo>
                        <a:pt x="86" y="130"/>
                        <a:pt x="91" y="134"/>
                        <a:pt x="96" y="134"/>
                      </a:cubicBezTo>
                      <a:cubicBezTo>
                        <a:pt x="101" y="134"/>
                        <a:pt x="105" y="130"/>
                        <a:pt x="105" y="124"/>
                      </a:cubicBezTo>
                      <a:cubicBezTo>
                        <a:pt x="105" y="30"/>
                        <a:pt x="105" y="30"/>
                        <a:pt x="105" y="30"/>
                      </a:cubicBezTo>
                      <a:cubicBezTo>
                        <a:pt x="105" y="30"/>
                        <a:pt x="105" y="30"/>
                        <a:pt x="105" y="30"/>
                      </a:cubicBezTo>
                      <a:close/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 w="15875" cap="flat">
                  <a:noFill/>
                  <a:prstDash val="solid"/>
                  <a:miter lim="800000"/>
                </a:ln>
              </p:spPr>
              <p:txBody>
                <a:bodyPr vert="horz" wrap="square" lIns="91440" tIns="45720" rIns="91440" bIns="45720" numCol="1" anchor="t" anchorCtr="0" compatLnSpc="1">
                  <a:normAutofit/>
                </a:bodyPr>
                <a:lstStyle/>
                <a:p>
                  <a:pPr marL="0" marR="0" lvl="0" indent="0" algn="l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22" name="iṥlîdè">
                <a:extLst>
                  <a:ext uri="{FF2B5EF4-FFF2-40B4-BE49-F238E27FC236}">
                    <a16:creationId xmlns:a16="http://schemas.microsoft.com/office/drawing/2014/main" id="{991D6E1A-D16C-433F-80CD-377C6D4EF360}"/>
                  </a:ext>
                </a:extLst>
              </p:cNvPr>
              <p:cNvGrpSpPr/>
              <p:nvPr/>
            </p:nvGrpSpPr>
            <p:grpSpPr>
              <a:xfrm>
                <a:off x="6471338" y="2761583"/>
                <a:ext cx="436536" cy="913347"/>
                <a:chOff x="7569592" y="2475415"/>
                <a:chExt cx="467031" cy="977151"/>
              </a:xfrm>
              <a:solidFill>
                <a:schemeClr val="tx1">
                  <a:lumMod val="50000"/>
                  <a:lumOff val="50000"/>
                </a:schemeClr>
              </a:solidFill>
            </p:grpSpPr>
            <p:sp>
              <p:nvSpPr>
                <p:cNvPr id="40" name="íṣļîdé">
                  <a:extLst>
                    <a:ext uri="{FF2B5EF4-FFF2-40B4-BE49-F238E27FC236}">
                      <a16:creationId xmlns:a16="http://schemas.microsoft.com/office/drawing/2014/main" id="{30FFFB80-7A99-4275-9B52-9AE70923E669}"/>
                    </a:ext>
                  </a:extLst>
                </p:cNvPr>
                <p:cNvSpPr/>
                <p:nvPr/>
              </p:nvSpPr>
              <p:spPr bwMode="auto">
                <a:xfrm>
                  <a:off x="7665500" y="2475415"/>
                  <a:ext cx="144557" cy="155677"/>
                </a:xfrm>
                <a:prstGeom prst="ellipse">
                  <a:avLst/>
                </a:prstGeom>
                <a:grpFill/>
                <a:ln w="15875" cap="flat">
                  <a:noFill/>
                  <a:prstDash val="solid"/>
                  <a:miter lim="800000"/>
                </a:ln>
              </p:spPr>
              <p:txBody>
                <a:bodyPr vert="horz" wrap="square" lIns="91440" tIns="45720" rIns="91440" bIns="45720" numCol="1" anchor="t" anchorCtr="0" compatLnSpc="1">
                  <a:normAutofit fontScale="25000" lnSpcReduction="20000"/>
                </a:bodyPr>
                <a:lstStyle/>
                <a:p>
                  <a:pPr marL="0" marR="0" lvl="0" indent="0" algn="l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1" name="iSľïďé">
                  <a:extLst>
                    <a:ext uri="{FF2B5EF4-FFF2-40B4-BE49-F238E27FC236}">
                      <a16:creationId xmlns:a16="http://schemas.microsoft.com/office/drawing/2014/main" id="{0551FD02-C59E-499A-860F-A2DD8123F1A2}"/>
                    </a:ext>
                  </a:extLst>
                </p:cNvPr>
                <p:cNvSpPr/>
                <p:nvPr/>
              </p:nvSpPr>
              <p:spPr bwMode="auto">
                <a:xfrm>
                  <a:off x="7569592" y="2660281"/>
                  <a:ext cx="467031" cy="792285"/>
                </a:xfrm>
                <a:custGeom>
                  <a:avLst/>
                  <a:gdLst>
                    <a:gd name="T0" fmla="*/ 139 w 142"/>
                    <a:gd name="T1" fmla="*/ 31 h 241"/>
                    <a:gd name="T2" fmla="*/ 125 w 142"/>
                    <a:gd name="T3" fmla="*/ 32 h 241"/>
                    <a:gd name="T4" fmla="*/ 106 w 142"/>
                    <a:gd name="T5" fmla="*/ 50 h 241"/>
                    <a:gd name="T6" fmla="*/ 106 w 142"/>
                    <a:gd name="T7" fmla="*/ 30 h 241"/>
                    <a:gd name="T8" fmla="*/ 106 w 142"/>
                    <a:gd name="T9" fmla="*/ 30 h 241"/>
                    <a:gd name="T10" fmla="*/ 53 w 142"/>
                    <a:gd name="T11" fmla="*/ 0 h 241"/>
                    <a:gd name="T12" fmla="*/ 0 w 142"/>
                    <a:gd name="T13" fmla="*/ 30 h 241"/>
                    <a:gd name="T14" fmla="*/ 0 w 142"/>
                    <a:gd name="T15" fmla="*/ 30 h 241"/>
                    <a:gd name="T16" fmla="*/ 0 w 142"/>
                    <a:gd name="T17" fmla="*/ 124 h 241"/>
                    <a:gd name="T18" fmla="*/ 10 w 142"/>
                    <a:gd name="T19" fmla="*/ 134 h 241"/>
                    <a:gd name="T20" fmla="*/ 19 w 142"/>
                    <a:gd name="T21" fmla="*/ 124 h 241"/>
                    <a:gd name="T22" fmla="*/ 19 w 142"/>
                    <a:gd name="T23" fmla="*/ 41 h 241"/>
                    <a:gd name="T24" fmla="*/ 25 w 142"/>
                    <a:gd name="T25" fmla="*/ 41 h 241"/>
                    <a:gd name="T26" fmla="*/ 25 w 142"/>
                    <a:gd name="T27" fmla="*/ 228 h 241"/>
                    <a:gd name="T28" fmla="*/ 25 w 142"/>
                    <a:gd name="T29" fmla="*/ 228 h 241"/>
                    <a:gd name="T30" fmla="*/ 25 w 142"/>
                    <a:gd name="T31" fmla="*/ 229 h 241"/>
                    <a:gd name="T32" fmla="*/ 36 w 142"/>
                    <a:gd name="T33" fmla="*/ 241 h 241"/>
                    <a:gd name="T34" fmla="*/ 47 w 142"/>
                    <a:gd name="T35" fmla="*/ 230 h 241"/>
                    <a:gd name="T36" fmla="*/ 47 w 142"/>
                    <a:gd name="T37" fmla="*/ 229 h 241"/>
                    <a:gd name="T38" fmla="*/ 47 w 142"/>
                    <a:gd name="T39" fmla="*/ 125 h 241"/>
                    <a:gd name="T40" fmla="*/ 53 w 142"/>
                    <a:gd name="T41" fmla="*/ 116 h 241"/>
                    <a:gd name="T42" fmla="*/ 58 w 142"/>
                    <a:gd name="T43" fmla="*/ 125 h 241"/>
                    <a:gd name="T44" fmla="*/ 58 w 142"/>
                    <a:gd name="T45" fmla="*/ 229 h 241"/>
                    <a:gd name="T46" fmla="*/ 58 w 142"/>
                    <a:gd name="T47" fmla="*/ 230 h 241"/>
                    <a:gd name="T48" fmla="*/ 69 w 142"/>
                    <a:gd name="T49" fmla="*/ 241 h 241"/>
                    <a:gd name="T50" fmla="*/ 81 w 142"/>
                    <a:gd name="T51" fmla="*/ 229 h 241"/>
                    <a:gd name="T52" fmla="*/ 81 w 142"/>
                    <a:gd name="T53" fmla="*/ 228 h 241"/>
                    <a:gd name="T54" fmla="*/ 81 w 142"/>
                    <a:gd name="T55" fmla="*/ 41 h 241"/>
                    <a:gd name="T56" fmla="*/ 87 w 142"/>
                    <a:gd name="T57" fmla="*/ 41 h 241"/>
                    <a:gd name="T58" fmla="*/ 87 w 142"/>
                    <a:gd name="T59" fmla="*/ 69 h 241"/>
                    <a:gd name="T60" fmla="*/ 87 w 142"/>
                    <a:gd name="T61" fmla="*/ 78 h 241"/>
                    <a:gd name="T62" fmla="*/ 87 w 142"/>
                    <a:gd name="T63" fmla="*/ 96 h 241"/>
                    <a:gd name="T64" fmla="*/ 138 w 142"/>
                    <a:gd name="T65" fmla="*/ 45 h 241"/>
                    <a:gd name="T66" fmla="*/ 139 w 142"/>
                    <a:gd name="T67" fmla="*/ 31 h 2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42" h="241">
                      <a:moveTo>
                        <a:pt x="139" y="31"/>
                      </a:moveTo>
                      <a:cubicBezTo>
                        <a:pt x="135" y="27"/>
                        <a:pt x="129" y="28"/>
                        <a:pt x="125" y="32"/>
                      </a:cubicBezTo>
                      <a:cubicBezTo>
                        <a:pt x="106" y="50"/>
                        <a:pt x="106" y="50"/>
                        <a:pt x="106" y="50"/>
                      </a:cubicBezTo>
                      <a:cubicBezTo>
                        <a:pt x="106" y="30"/>
                        <a:pt x="106" y="30"/>
                        <a:pt x="106" y="30"/>
                      </a:cubicBezTo>
                      <a:cubicBezTo>
                        <a:pt x="106" y="30"/>
                        <a:pt x="106" y="30"/>
                        <a:pt x="106" y="30"/>
                      </a:cubicBezTo>
                      <a:cubicBezTo>
                        <a:pt x="105" y="2"/>
                        <a:pt x="79" y="0"/>
                        <a:pt x="53" y="0"/>
                      </a:cubicBezTo>
                      <a:cubicBezTo>
                        <a:pt x="26" y="0"/>
                        <a:pt x="1" y="2"/>
                        <a:pt x="0" y="30"/>
                      </a:cubicBezTo>
                      <a:cubicBezTo>
                        <a:pt x="0" y="30"/>
                        <a:pt x="0" y="30"/>
                        <a:pt x="0" y="30"/>
                      </a:cubicBezTo>
                      <a:cubicBezTo>
                        <a:pt x="0" y="124"/>
                        <a:pt x="0" y="124"/>
                        <a:pt x="0" y="124"/>
                      </a:cubicBezTo>
                      <a:cubicBezTo>
                        <a:pt x="0" y="130"/>
                        <a:pt x="4" y="134"/>
                        <a:pt x="10" y="134"/>
                      </a:cubicBezTo>
                      <a:cubicBezTo>
                        <a:pt x="15" y="134"/>
                        <a:pt x="19" y="130"/>
                        <a:pt x="19" y="124"/>
                      </a:cubicBezTo>
                      <a:cubicBezTo>
                        <a:pt x="19" y="41"/>
                        <a:pt x="19" y="41"/>
                        <a:pt x="19" y="41"/>
                      </a:cubicBezTo>
                      <a:cubicBezTo>
                        <a:pt x="25" y="41"/>
                        <a:pt x="25" y="41"/>
                        <a:pt x="25" y="41"/>
                      </a:cubicBezTo>
                      <a:cubicBezTo>
                        <a:pt x="25" y="228"/>
                        <a:pt x="25" y="228"/>
                        <a:pt x="25" y="228"/>
                      </a:cubicBezTo>
                      <a:cubicBezTo>
                        <a:pt x="25" y="228"/>
                        <a:pt x="25" y="228"/>
                        <a:pt x="25" y="228"/>
                      </a:cubicBezTo>
                      <a:cubicBezTo>
                        <a:pt x="25" y="228"/>
                        <a:pt x="25" y="228"/>
                        <a:pt x="25" y="229"/>
                      </a:cubicBezTo>
                      <a:cubicBezTo>
                        <a:pt x="25" y="235"/>
                        <a:pt x="30" y="241"/>
                        <a:pt x="36" y="241"/>
                      </a:cubicBezTo>
                      <a:cubicBezTo>
                        <a:pt x="42" y="241"/>
                        <a:pt x="47" y="236"/>
                        <a:pt x="47" y="230"/>
                      </a:cubicBezTo>
                      <a:cubicBezTo>
                        <a:pt x="47" y="230"/>
                        <a:pt x="47" y="230"/>
                        <a:pt x="47" y="22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7" y="120"/>
                        <a:pt x="48" y="116"/>
                        <a:pt x="53" y="116"/>
                      </a:cubicBezTo>
                      <a:cubicBezTo>
                        <a:pt x="58" y="116"/>
                        <a:pt x="58" y="120"/>
                        <a:pt x="58" y="125"/>
                      </a:cubicBezTo>
                      <a:cubicBezTo>
                        <a:pt x="58" y="229"/>
                        <a:pt x="58" y="229"/>
                        <a:pt x="58" y="229"/>
                      </a:cubicBezTo>
                      <a:cubicBezTo>
                        <a:pt x="58" y="230"/>
                        <a:pt x="58" y="230"/>
                        <a:pt x="58" y="230"/>
                      </a:cubicBezTo>
                      <a:cubicBezTo>
                        <a:pt x="59" y="236"/>
                        <a:pt x="64" y="241"/>
                        <a:pt x="69" y="241"/>
                      </a:cubicBezTo>
                      <a:cubicBezTo>
                        <a:pt x="76" y="241"/>
                        <a:pt x="81" y="235"/>
                        <a:pt x="81" y="229"/>
                      </a:cubicBezTo>
                      <a:cubicBezTo>
                        <a:pt x="81" y="228"/>
                        <a:pt x="81" y="228"/>
                        <a:pt x="81" y="228"/>
                      </a:cubicBezTo>
                      <a:cubicBezTo>
                        <a:pt x="81" y="41"/>
                        <a:pt x="81" y="41"/>
                        <a:pt x="81" y="41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87" y="69"/>
                        <a:pt x="87" y="69"/>
                        <a:pt x="87" y="69"/>
                      </a:cubicBezTo>
                      <a:cubicBezTo>
                        <a:pt x="87" y="78"/>
                        <a:pt x="87" y="78"/>
                        <a:pt x="87" y="78"/>
                      </a:cubicBezTo>
                      <a:cubicBezTo>
                        <a:pt x="87" y="96"/>
                        <a:pt x="87" y="96"/>
                        <a:pt x="87" y="96"/>
                      </a:cubicBezTo>
                      <a:cubicBezTo>
                        <a:pt x="138" y="45"/>
                        <a:pt x="138" y="45"/>
                        <a:pt x="138" y="45"/>
                      </a:cubicBezTo>
                      <a:cubicBezTo>
                        <a:pt x="142" y="41"/>
                        <a:pt x="142" y="35"/>
                        <a:pt x="139" y="31"/>
                      </a:cubicBezTo>
                      <a:close/>
                    </a:path>
                  </a:pathLst>
                </a:custGeom>
                <a:grpFill/>
                <a:ln w="15875" cap="flat">
                  <a:noFill/>
                  <a:prstDash val="solid"/>
                  <a:miter lim="800000"/>
                </a:ln>
              </p:spPr>
              <p:txBody>
                <a:bodyPr vert="horz" wrap="square" lIns="91440" tIns="45720" rIns="91440" bIns="45720" numCol="1" anchor="t" anchorCtr="0" compatLnSpc="1">
                  <a:normAutofit/>
                </a:bodyPr>
                <a:lstStyle/>
                <a:p>
                  <a:pPr marL="0" marR="0" lvl="0" indent="0" algn="l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23" name="îs1ïḓé">
                <a:extLst>
                  <a:ext uri="{FF2B5EF4-FFF2-40B4-BE49-F238E27FC236}">
                    <a16:creationId xmlns:a16="http://schemas.microsoft.com/office/drawing/2014/main" id="{19D5273C-820F-42B0-8E75-642BD21888C9}"/>
                  </a:ext>
                </a:extLst>
              </p:cNvPr>
              <p:cNvGrpSpPr/>
              <p:nvPr/>
            </p:nvGrpSpPr>
            <p:grpSpPr>
              <a:xfrm>
                <a:off x="7422802" y="1248576"/>
                <a:ext cx="550867" cy="913350"/>
                <a:chOff x="8467515" y="825516"/>
                <a:chExt cx="589349" cy="977152"/>
              </a:xfrm>
              <a:solidFill>
                <a:schemeClr val="tx1">
                  <a:lumMod val="50000"/>
                  <a:lumOff val="50000"/>
                </a:schemeClr>
              </a:solidFill>
            </p:grpSpPr>
            <p:sp>
              <p:nvSpPr>
                <p:cNvPr id="38" name="íşlïďé">
                  <a:extLst>
                    <a:ext uri="{FF2B5EF4-FFF2-40B4-BE49-F238E27FC236}">
                      <a16:creationId xmlns:a16="http://schemas.microsoft.com/office/drawing/2014/main" id="{94F2E25B-9C0B-4596-8863-7D5B31EC2E6C}"/>
                    </a:ext>
                  </a:extLst>
                </p:cNvPr>
                <p:cNvSpPr/>
                <p:nvPr/>
              </p:nvSpPr>
              <p:spPr bwMode="auto">
                <a:xfrm>
                  <a:off x="8691300" y="825516"/>
                  <a:ext cx="144557" cy="154287"/>
                </a:xfrm>
                <a:prstGeom prst="ellipse">
                  <a:avLst/>
                </a:prstGeom>
                <a:grpFill/>
                <a:ln w="15875" cap="flat">
                  <a:noFill/>
                  <a:prstDash val="solid"/>
                  <a:miter lim="800000"/>
                </a:ln>
              </p:spPr>
              <p:txBody>
                <a:bodyPr vert="horz" wrap="square" lIns="91440" tIns="45720" rIns="91440" bIns="45720" numCol="1" anchor="t" anchorCtr="0" compatLnSpc="1">
                  <a:normAutofit fontScale="25000" lnSpcReduction="20000"/>
                </a:bodyPr>
                <a:lstStyle/>
                <a:p>
                  <a:pPr marL="0" marR="0" lvl="0" indent="0" algn="l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9" name="íṥliḑê">
                  <a:extLst>
                    <a:ext uri="{FF2B5EF4-FFF2-40B4-BE49-F238E27FC236}">
                      <a16:creationId xmlns:a16="http://schemas.microsoft.com/office/drawing/2014/main" id="{C80BD252-5FAD-4AA5-B13C-85098E5F4CE5}"/>
                    </a:ext>
                  </a:extLst>
                </p:cNvPr>
                <p:cNvSpPr/>
                <p:nvPr/>
              </p:nvSpPr>
              <p:spPr bwMode="auto">
                <a:xfrm>
                  <a:off x="8467515" y="1010383"/>
                  <a:ext cx="589349" cy="792285"/>
                </a:xfrm>
                <a:custGeom>
                  <a:avLst/>
                  <a:gdLst>
                    <a:gd name="T0" fmla="*/ 177 w 179"/>
                    <a:gd name="T1" fmla="*/ 45 h 241"/>
                    <a:gd name="T2" fmla="*/ 164 w 179"/>
                    <a:gd name="T3" fmla="*/ 41 h 241"/>
                    <a:gd name="T4" fmla="*/ 143 w 179"/>
                    <a:gd name="T5" fmla="*/ 51 h 241"/>
                    <a:gd name="T6" fmla="*/ 143 w 179"/>
                    <a:gd name="T7" fmla="*/ 30 h 241"/>
                    <a:gd name="T8" fmla="*/ 143 w 179"/>
                    <a:gd name="T9" fmla="*/ 30 h 241"/>
                    <a:gd name="T10" fmla="*/ 90 w 179"/>
                    <a:gd name="T11" fmla="*/ 0 h 241"/>
                    <a:gd name="T12" fmla="*/ 37 w 179"/>
                    <a:gd name="T13" fmla="*/ 30 h 241"/>
                    <a:gd name="T14" fmla="*/ 37 w 179"/>
                    <a:gd name="T15" fmla="*/ 30 h 241"/>
                    <a:gd name="T16" fmla="*/ 37 w 179"/>
                    <a:gd name="T17" fmla="*/ 51 h 241"/>
                    <a:gd name="T18" fmla="*/ 16 w 179"/>
                    <a:gd name="T19" fmla="*/ 41 h 241"/>
                    <a:gd name="T20" fmla="*/ 3 w 179"/>
                    <a:gd name="T21" fmla="*/ 45 h 241"/>
                    <a:gd name="T22" fmla="*/ 8 w 179"/>
                    <a:gd name="T23" fmla="*/ 58 h 241"/>
                    <a:gd name="T24" fmla="*/ 56 w 179"/>
                    <a:gd name="T25" fmla="*/ 82 h 241"/>
                    <a:gd name="T26" fmla="*/ 56 w 179"/>
                    <a:gd name="T27" fmla="*/ 40 h 241"/>
                    <a:gd name="T28" fmla="*/ 62 w 179"/>
                    <a:gd name="T29" fmla="*/ 40 h 241"/>
                    <a:gd name="T30" fmla="*/ 62 w 179"/>
                    <a:gd name="T31" fmla="*/ 228 h 241"/>
                    <a:gd name="T32" fmla="*/ 62 w 179"/>
                    <a:gd name="T33" fmla="*/ 228 h 241"/>
                    <a:gd name="T34" fmla="*/ 62 w 179"/>
                    <a:gd name="T35" fmla="*/ 229 h 241"/>
                    <a:gd name="T36" fmla="*/ 73 w 179"/>
                    <a:gd name="T37" fmla="*/ 241 h 241"/>
                    <a:gd name="T38" fmla="*/ 84 w 179"/>
                    <a:gd name="T39" fmla="*/ 230 h 241"/>
                    <a:gd name="T40" fmla="*/ 84 w 179"/>
                    <a:gd name="T41" fmla="*/ 229 h 241"/>
                    <a:gd name="T42" fmla="*/ 84 w 179"/>
                    <a:gd name="T43" fmla="*/ 125 h 241"/>
                    <a:gd name="T44" fmla="*/ 90 w 179"/>
                    <a:gd name="T45" fmla="*/ 116 h 241"/>
                    <a:gd name="T46" fmla="*/ 95 w 179"/>
                    <a:gd name="T47" fmla="*/ 125 h 241"/>
                    <a:gd name="T48" fmla="*/ 95 w 179"/>
                    <a:gd name="T49" fmla="*/ 229 h 241"/>
                    <a:gd name="T50" fmla="*/ 96 w 179"/>
                    <a:gd name="T51" fmla="*/ 230 h 241"/>
                    <a:gd name="T52" fmla="*/ 106 w 179"/>
                    <a:gd name="T53" fmla="*/ 241 h 241"/>
                    <a:gd name="T54" fmla="*/ 118 w 179"/>
                    <a:gd name="T55" fmla="*/ 229 h 241"/>
                    <a:gd name="T56" fmla="*/ 118 w 179"/>
                    <a:gd name="T57" fmla="*/ 228 h 241"/>
                    <a:gd name="T58" fmla="*/ 118 w 179"/>
                    <a:gd name="T59" fmla="*/ 40 h 241"/>
                    <a:gd name="T60" fmla="*/ 124 w 179"/>
                    <a:gd name="T61" fmla="*/ 40 h 241"/>
                    <a:gd name="T62" fmla="*/ 124 w 179"/>
                    <a:gd name="T63" fmla="*/ 82 h 241"/>
                    <a:gd name="T64" fmla="*/ 172 w 179"/>
                    <a:gd name="T65" fmla="*/ 58 h 241"/>
                    <a:gd name="T66" fmla="*/ 177 w 179"/>
                    <a:gd name="T67" fmla="*/ 45 h 2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79" h="241">
                      <a:moveTo>
                        <a:pt x="177" y="45"/>
                      </a:moveTo>
                      <a:cubicBezTo>
                        <a:pt x="175" y="41"/>
                        <a:pt x="169" y="39"/>
                        <a:pt x="164" y="41"/>
                      </a:cubicBezTo>
                      <a:cubicBezTo>
                        <a:pt x="143" y="51"/>
                        <a:pt x="143" y="51"/>
                        <a:pt x="143" y="51"/>
                      </a:cubicBezTo>
                      <a:cubicBezTo>
                        <a:pt x="143" y="30"/>
                        <a:pt x="143" y="30"/>
                        <a:pt x="143" y="30"/>
                      </a:cubicBezTo>
                      <a:cubicBezTo>
                        <a:pt x="143" y="30"/>
                        <a:pt x="143" y="30"/>
                        <a:pt x="143" y="30"/>
                      </a:cubicBezTo>
                      <a:cubicBezTo>
                        <a:pt x="142" y="2"/>
                        <a:pt x="116" y="0"/>
                        <a:pt x="90" y="0"/>
                      </a:cubicBezTo>
                      <a:cubicBezTo>
                        <a:pt x="63" y="0"/>
                        <a:pt x="38" y="2"/>
                        <a:pt x="37" y="30"/>
                      </a:cubicBezTo>
                      <a:cubicBezTo>
                        <a:pt x="37" y="30"/>
                        <a:pt x="37" y="30"/>
                        <a:pt x="37" y="30"/>
                      </a:cubicBezTo>
                      <a:cubicBezTo>
                        <a:pt x="37" y="51"/>
                        <a:pt x="37" y="51"/>
                        <a:pt x="37" y="51"/>
                      </a:cubicBezTo>
                      <a:cubicBezTo>
                        <a:pt x="16" y="41"/>
                        <a:pt x="16" y="41"/>
                        <a:pt x="16" y="41"/>
                      </a:cubicBezTo>
                      <a:cubicBezTo>
                        <a:pt x="11" y="39"/>
                        <a:pt x="5" y="41"/>
                        <a:pt x="3" y="45"/>
                      </a:cubicBezTo>
                      <a:cubicBezTo>
                        <a:pt x="0" y="50"/>
                        <a:pt x="3" y="56"/>
                        <a:pt x="8" y="58"/>
                      </a:cubicBezTo>
                      <a:cubicBezTo>
                        <a:pt x="56" y="82"/>
                        <a:pt x="56" y="82"/>
                        <a:pt x="56" y="82"/>
                      </a:cubicBezTo>
                      <a:cubicBezTo>
                        <a:pt x="56" y="40"/>
                        <a:pt x="56" y="40"/>
                        <a:pt x="56" y="40"/>
                      </a:cubicBezTo>
                      <a:cubicBezTo>
                        <a:pt x="62" y="40"/>
                        <a:pt x="62" y="40"/>
                        <a:pt x="62" y="40"/>
                      </a:cubicBezTo>
                      <a:cubicBezTo>
                        <a:pt x="62" y="228"/>
                        <a:pt x="62" y="228"/>
                        <a:pt x="62" y="228"/>
                      </a:cubicBezTo>
                      <a:cubicBezTo>
                        <a:pt x="62" y="228"/>
                        <a:pt x="62" y="228"/>
                        <a:pt x="62" y="228"/>
                      </a:cubicBezTo>
                      <a:cubicBezTo>
                        <a:pt x="62" y="228"/>
                        <a:pt x="62" y="228"/>
                        <a:pt x="62" y="229"/>
                      </a:cubicBezTo>
                      <a:cubicBezTo>
                        <a:pt x="62" y="235"/>
                        <a:pt x="67" y="241"/>
                        <a:pt x="73" y="241"/>
                      </a:cubicBezTo>
                      <a:cubicBezTo>
                        <a:pt x="79" y="241"/>
                        <a:pt x="84" y="236"/>
                        <a:pt x="84" y="230"/>
                      </a:cubicBezTo>
                      <a:cubicBezTo>
                        <a:pt x="84" y="230"/>
                        <a:pt x="84" y="230"/>
                        <a:pt x="84" y="229"/>
                      </a:cubicBezTo>
                      <a:cubicBezTo>
                        <a:pt x="84" y="125"/>
                        <a:pt x="84" y="125"/>
                        <a:pt x="84" y="125"/>
                      </a:cubicBezTo>
                      <a:cubicBezTo>
                        <a:pt x="84" y="120"/>
                        <a:pt x="85" y="116"/>
                        <a:pt x="90" y="116"/>
                      </a:cubicBezTo>
                      <a:cubicBezTo>
                        <a:pt x="95" y="116"/>
                        <a:pt x="95" y="120"/>
                        <a:pt x="95" y="125"/>
                      </a:cubicBezTo>
                      <a:cubicBezTo>
                        <a:pt x="95" y="229"/>
                        <a:pt x="95" y="229"/>
                        <a:pt x="95" y="229"/>
                      </a:cubicBezTo>
                      <a:cubicBezTo>
                        <a:pt x="95" y="230"/>
                        <a:pt x="95" y="230"/>
                        <a:pt x="96" y="230"/>
                      </a:cubicBezTo>
                      <a:cubicBezTo>
                        <a:pt x="96" y="236"/>
                        <a:pt x="101" y="241"/>
                        <a:pt x="106" y="241"/>
                      </a:cubicBezTo>
                      <a:cubicBezTo>
                        <a:pt x="113" y="241"/>
                        <a:pt x="118" y="235"/>
                        <a:pt x="118" y="229"/>
                      </a:cubicBezTo>
                      <a:cubicBezTo>
                        <a:pt x="118" y="228"/>
                        <a:pt x="118" y="228"/>
                        <a:pt x="118" y="228"/>
                      </a:cubicBezTo>
                      <a:cubicBezTo>
                        <a:pt x="118" y="40"/>
                        <a:pt x="118" y="40"/>
                        <a:pt x="118" y="40"/>
                      </a:cubicBezTo>
                      <a:cubicBezTo>
                        <a:pt x="124" y="40"/>
                        <a:pt x="124" y="40"/>
                        <a:pt x="124" y="40"/>
                      </a:cubicBezTo>
                      <a:cubicBezTo>
                        <a:pt x="124" y="82"/>
                        <a:pt x="124" y="82"/>
                        <a:pt x="124" y="82"/>
                      </a:cubicBezTo>
                      <a:cubicBezTo>
                        <a:pt x="172" y="58"/>
                        <a:pt x="172" y="58"/>
                        <a:pt x="172" y="58"/>
                      </a:cubicBezTo>
                      <a:cubicBezTo>
                        <a:pt x="177" y="56"/>
                        <a:pt x="179" y="50"/>
                        <a:pt x="177" y="45"/>
                      </a:cubicBezTo>
                      <a:close/>
                    </a:path>
                  </a:pathLst>
                </a:custGeom>
                <a:grpFill/>
                <a:ln w="15875" cap="flat">
                  <a:noFill/>
                  <a:prstDash val="solid"/>
                  <a:miter lim="800000"/>
                </a:ln>
              </p:spPr>
              <p:txBody>
                <a:bodyPr vert="horz" wrap="square" lIns="91440" tIns="45720" rIns="91440" bIns="45720" numCol="1" anchor="t" anchorCtr="0" compatLnSpc="1">
                  <a:normAutofit/>
                </a:bodyPr>
                <a:lstStyle/>
                <a:p>
                  <a:pPr marL="0" marR="0" lvl="0" indent="0" algn="l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24" name="iŝḷidè">
                <a:extLst>
                  <a:ext uri="{FF2B5EF4-FFF2-40B4-BE49-F238E27FC236}">
                    <a16:creationId xmlns:a16="http://schemas.microsoft.com/office/drawing/2014/main" id="{E7D35918-D737-40CB-9515-68C1EBBE53BF}"/>
                  </a:ext>
                </a:extLst>
              </p:cNvPr>
              <p:cNvGrpSpPr/>
              <p:nvPr/>
            </p:nvGrpSpPr>
            <p:grpSpPr>
              <a:xfrm>
                <a:off x="5263069" y="4692205"/>
                <a:ext cx="422244" cy="912046"/>
                <a:chOff x="6276918" y="4540915"/>
                <a:chExt cx="451741" cy="975761"/>
              </a:xfrm>
              <a:solidFill>
                <a:schemeClr val="tx1">
                  <a:lumMod val="50000"/>
                  <a:lumOff val="50000"/>
                </a:schemeClr>
              </a:solidFill>
            </p:grpSpPr>
            <p:sp>
              <p:nvSpPr>
                <p:cNvPr id="34" name="iṩ1îḋe">
                  <a:extLst>
                    <a:ext uri="{FF2B5EF4-FFF2-40B4-BE49-F238E27FC236}">
                      <a16:creationId xmlns:a16="http://schemas.microsoft.com/office/drawing/2014/main" id="{ED09F49E-D6BC-430A-A3B9-2963A1664281}"/>
                    </a:ext>
                  </a:extLst>
                </p:cNvPr>
                <p:cNvSpPr/>
                <p:nvPr/>
              </p:nvSpPr>
              <p:spPr bwMode="auto">
                <a:xfrm>
                  <a:off x="6468734" y="4540915"/>
                  <a:ext cx="140387" cy="151507"/>
                </a:xfrm>
                <a:custGeom>
                  <a:avLst/>
                  <a:gdLst>
                    <a:gd name="T0" fmla="*/ 0 w 43"/>
                    <a:gd name="T1" fmla="*/ 23 h 46"/>
                    <a:gd name="T2" fmla="*/ 21 w 43"/>
                    <a:gd name="T3" fmla="*/ 46 h 46"/>
                    <a:gd name="T4" fmla="*/ 43 w 43"/>
                    <a:gd name="T5" fmla="*/ 23 h 46"/>
                    <a:gd name="T6" fmla="*/ 22 w 43"/>
                    <a:gd name="T7" fmla="*/ 0 h 46"/>
                    <a:gd name="T8" fmla="*/ 0 w 43"/>
                    <a:gd name="T9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3" h="46">
                      <a:moveTo>
                        <a:pt x="0" y="23"/>
                      </a:moveTo>
                      <a:cubicBezTo>
                        <a:pt x="0" y="35"/>
                        <a:pt x="10" y="46"/>
                        <a:pt x="21" y="46"/>
                      </a:cubicBezTo>
                      <a:cubicBezTo>
                        <a:pt x="33" y="46"/>
                        <a:pt x="43" y="36"/>
                        <a:pt x="43" y="23"/>
                      </a:cubicBezTo>
                      <a:cubicBezTo>
                        <a:pt x="43" y="10"/>
                        <a:pt x="33" y="0"/>
                        <a:pt x="22" y="0"/>
                      </a:cubicBezTo>
                      <a:cubicBezTo>
                        <a:pt x="10" y="0"/>
                        <a:pt x="0" y="10"/>
                        <a:pt x="0" y="23"/>
                      </a:cubicBezTo>
                      <a:close/>
                    </a:path>
                  </a:pathLst>
                </a:custGeom>
                <a:grpFill/>
                <a:ln w="15875" cap="flat">
                  <a:noFill/>
                  <a:prstDash val="solid"/>
                  <a:miter lim="800000"/>
                </a:ln>
              </p:spPr>
              <p:txBody>
                <a:bodyPr vert="horz" wrap="square" lIns="91440" tIns="45720" rIns="91440" bIns="45720" numCol="1" anchor="t" anchorCtr="0" compatLnSpc="1">
                  <a:normAutofit fontScale="25000" lnSpcReduction="20000"/>
                </a:bodyPr>
                <a:lstStyle/>
                <a:p>
                  <a:pPr marL="0" marR="0" lvl="0" indent="0" algn="l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5" name="îś1íḓé">
                  <a:extLst>
                    <a:ext uri="{FF2B5EF4-FFF2-40B4-BE49-F238E27FC236}">
                      <a16:creationId xmlns:a16="http://schemas.microsoft.com/office/drawing/2014/main" id="{D4B507DC-2BBC-41FA-B83D-28DB743C8C65}"/>
                    </a:ext>
                  </a:extLst>
                </p:cNvPr>
                <p:cNvSpPr/>
                <p:nvPr/>
              </p:nvSpPr>
              <p:spPr bwMode="auto">
                <a:xfrm>
                  <a:off x="6276918" y="4704931"/>
                  <a:ext cx="442011" cy="654678"/>
                </a:xfrm>
                <a:custGeom>
                  <a:avLst/>
                  <a:gdLst>
                    <a:gd name="T0" fmla="*/ 1 w 134"/>
                    <a:gd name="T1" fmla="*/ 84 h 199"/>
                    <a:gd name="T2" fmla="*/ 10 w 134"/>
                    <a:gd name="T3" fmla="*/ 36 h 199"/>
                    <a:gd name="T4" fmla="*/ 15 w 134"/>
                    <a:gd name="T5" fmla="*/ 29 h 199"/>
                    <a:gd name="T6" fmla="*/ 61 w 134"/>
                    <a:gd name="T7" fmla="*/ 2 h 199"/>
                    <a:gd name="T8" fmla="*/ 62 w 134"/>
                    <a:gd name="T9" fmla="*/ 2 h 199"/>
                    <a:gd name="T10" fmla="*/ 62 w 134"/>
                    <a:gd name="T11" fmla="*/ 1 h 199"/>
                    <a:gd name="T12" fmla="*/ 63 w 134"/>
                    <a:gd name="T13" fmla="*/ 1 h 199"/>
                    <a:gd name="T14" fmla="*/ 63 w 134"/>
                    <a:gd name="T15" fmla="*/ 1 h 199"/>
                    <a:gd name="T16" fmla="*/ 64 w 134"/>
                    <a:gd name="T17" fmla="*/ 1 h 199"/>
                    <a:gd name="T18" fmla="*/ 64 w 134"/>
                    <a:gd name="T19" fmla="*/ 1 h 199"/>
                    <a:gd name="T20" fmla="*/ 65 w 134"/>
                    <a:gd name="T21" fmla="*/ 1 h 199"/>
                    <a:gd name="T22" fmla="*/ 65 w 134"/>
                    <a:gd name="T23" fmla="*/ 0 h 199"/>
                    <a:gd name="T24" fmla="*/ 66 w 134"/>
                    <a:gd name="T25" fmla="*/ 0 h 199"/>
                    <a:gd name="T26" fmla="*/ 66 w 134"/>
                    <a:gd name="T27" fmla="*/ 0 h 199"/>
                    <a:gd name="T28" fmla="*/ 67 w 134"/>
                    <a:gd name="T29" fmla="*/ 0 h 199"/>
                    <a:gd name="T30" fmla="*/ 67 w 134"/>
                    <a:gd name="T31" fmla="*/ 0 h 199"/>
                    <a:gd name="T32" fmla="*/ 68 w 134"/>
                    <a:gd name="T33" fmla="*/ 0 h 199"/>
                    <a:gd name="T34" fmla="*/ 68 w 134"/>
                    <a:gd name="T35" fmla="*/ 0 h 199"/>
                    <a:gd name="T36" fmla="*/ 69 w 134"/>
                    <a:gd name="T37" fmla="*/ 0 h 199"/>
                    <a:gd name="T38" fmla="*/ 69 w 134"/>
                    <a:gd name="T39" fmla="*/ 1 h 199"/>
                    <a:gd name="T40" fmla="*/ 70 w 134"/>
                    <a:gd name="T41" fmla="*/ 1 h 199"/>
                    <a:gd name="T42" fmla="*/ 70 w 134"/>
                    <a:gd name="T43" fmla="*/ 1 h 199"/>
                    <a:gd name="T44" fmla="*/ 92 w 134"/>
                    <a:gd name="T45" fmla="*/ 9 h 199"/>
                    <a:gd name="T46" fmla="*/ 99 w 134"/>
                    <a:gd name="T47" fmla="*/ 21 h 199"/>
                    <a:gd name="T48" fmla="*/ 92 w 134"/>
                    <a:gd name="T49" fmla="*/ 89 h 199"/>
                    <a:gd name="T50" fmla="*/ 92 w 134"/>
                    <a:gd name="T51" fmla="*/ 90 h 199"/>
                    <a:gd name="T52" fmla="*/ 129 w 134"/>
                    <a:gd name="T53" fmla="*/ 113 h 199"/>
                    <a:gd name="T54" fmla="*/ 134 w 134"/>
                    <a:gd name="T55" fmla="*/ 123 h 199"/>
                    <a:gd name="T56" fmla="*/ 127 w 134"/>
                    <a:gd name="T57" fmla="*/ 188 h 199"/>
                    <a:gd name="T58" fmla="*/ 116 w 134"/>
                    <a:gd name="T59" fmla="*/ 199 h 199"/>
                    <a:gd name="T60" fmla="*/ 105 w 134"/>
                    <a:gd name="T61" fmla="*/ 187 h 199"/>
                    <a:gd name="T62" fmla="*/ 112 w 134"/>
                    <a:gd name="T63" fmla="*/ 130 h 199"/>
                    <a:gd name="T64" fmla="*/ 56 w 134"/>
                    <a:gd name="T65" fmla="*/ 96 h 199"/>
                    <a:gd name="T66" fmla="*/ 55 w 134"/>
                    <a:gd name="T67" fmla="*/ 95 h 199"/>
                    <a:gd name="T68" fmla="*/ 55 w 134"/>
                    <a:gd name="T69" fmla="*/ 95 h 199"/>
                    <a:gd name="T70" fmla="*/ 54 w 134"/>
                    <a:gd name="T71" fmla="*/ 95 h 199"/>
                    <a:gd name="T72" fmla="*/ 54 w 134"/>
                    <a:gd name="T73" fmla="*/ 95 h 199"/>
                    <a:gd name="T74" fmla="*/ 53 w 134"/>
                    <a:gd name="T75" fmla="*/ 94 h 199"/>
                    <a:gd name="T76" fmla="*/ 53 w 134"/>
                    <a:gd name="T77" fmla="*/ 94 h 199"/>
                    <a:gd name="T78" fmla="*/ 52 w 134"/>
                    <a:gd name="T79" fmla="*/ 93 h 199"/>
                    <a:gd name="T80" fmla="*/ 52 w 134"/>
                    <a:gd name="T81" fmla="*/ 93 h 199"/>
                    <a:gd name="T82" fmla="*/ 52 w 134"/>
                    <a:gd name="T83" fmla="*/ 93 h 199"/>
                    <a:gd name="T84" fmla="*/ 51 w 134"/>
                    <a:gd name="T85" fmla="*/ 90 h 199"/>
                    <a:gd name="T86" fmla="*/ 51 w 134"/>
                    <a:gd name="T87" fmla="*/ 90 h 199"/>
                    <a:gd name="T88" fmla="*/ 50 w 134"/>
                    <a:gd name="T89" fmla="*/ 89 h 199"/>
                    <a:gd name="T90" fmla="*/ 50 w 134"/>
                    <a:gd name="T91" fmla="*/ 89 h 199"/>
                    <a:gd name="T92" fmla="*/ 50 w 134"/>
                    <a:gd name="T93" fmla="*/ 88 h 199"/>
                    <a:gd name="T94" fmla="*/ 50 w 134"/>
                    <a:gd name="T95" fmla="*/ 87 h 199"/>
                    <a:gd name="T96" fmla="*/ 50 w 134"/>
                    <a:gd name="T97" fmla="*/ 87 h 199"/>
                    <a:gd name="T98" fmla="*/ 50 w 134"/>
                    <a:gd name="T99" fmla="*/ 86 h 199"/>
                    <a:gd name="T100" fmla="*/ 50 w 134"/>
                    <a:gd name="T101" fmla="*/ 85 h 199"/>
                    <a:gd name="T102" fmla="*/ 50 w 134"/>
                    <a:gd name="T103" fmla="*/ 85 h 199"/>
                    <a:gd name="T104" fmla="*/ 50 w 134"/>
                    <a:gd name="T105" fmla="*/ 84 h 199"/>
                    <a:gd name="T106" fmla="*/ 50 w 134"/>
                    <a:gd name="T107" fmla="*/ 84 h 199"/>
                    <a:gd name="T108" fmla="*/ 56 w 134"/>
                    <a:gd name="T109" fmla="*/ 33 h 199"/>
                    <a:gd name="T110" fmla="*/ 31 w 134"/>
                    <a:gd name="T111" fmla="*/ 46 h 199"/>
                    <a:gd name="T112" fmla="*/ 23 w 134"/>
                    <a:gd name="T113" fmla="*/ 89 h 199"/>
                    <a:gd name="T114" fmla="*/ 10 w 134"/>
                    <a:gd name="T115" fmla="*/ 98 h 199"/>
                    <a:gd name="T116" fmla="*/ 1 w 134"/>
                    <a:gd name="T117" fmla="*/ 84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34" h="199">
                      <a:moveTo>
                        <a:pt x="1" y="84"/>
                      </a:moveTo>
                      <a:cubicBezTo>
                        <a:pt x="10" y="36"/>
                        <a:pt x="10" y="36"/>
                        <a:pt x="10" y="36"/>
                      </a:cubicBezTo>
                      <a:cubicBezTo>
                        <a:pt x="11" y="33"/>
                        <a:pt x="13" y="30"/>
                        <a:pt x="15" y="29"/>
                      </a:cubicBezTo>
                      <a:cubicBezTo>
                        <a:pt x="61" y="2"/>
                        <a:pt x="61" y="2"/>
                        <a:pt x="61" y="2"/>
                      </a:cubicBezTo>
                      <a:cubicBezTo>
                        <a:pt x="61" y="2"/>
                        <a:pt x="62" y="2"/>
                        <a:pt x="62" y="2"/>
                      </a:cubicBezTo>
                      <a:cubicBezTo>
                        <a:pt x="62" y="2"/>
                        <a:pt x="62" y="2"/>
                        <a:pt x="62" y="1"/>
                      </a:cubicBezTo>
                      <a:cubicBezTo>
                        <a:pt x="62" y="1"/>
                        <a:pt x="63" y="1"/>
                        <a:pt x="63" y="1"/>
                      </a:cubicBezTo>
                      <a:cubicBezTo>
                        <a:pt x="63" y="1"/>
                        <a:pt x="63" y="1"/>
                        <a:pt x="63" y="1"/>
                      </a:cubicBezTo>
                      <a:cubicBezTo>
                        <a:pt x="63" y="1"/>
                        <a:pt x="64" y="1"/>
                        <a:pt x="64" y="1"/>
                      </a:cubicBezTo>
                      <a:cubicBezTo>
                        <a:pt x="64" y="1"/>
                        <a:pt x="64" y="1"/>
                        <a:pt x="64" y="1"/>
                      </a:cubicBezTo>
                      <a:cubicBezTo>
                        <a:pt x="64" y="1"/>
                        <a:pt x="65" y="1"/>
                        <a:pt x="65" y="1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0"/>
                        <a:pt x="66" y="0"/>
                        <a:pt x="66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6" y="0"/>
                        <a:pt x="67" y="0"/>
                        <a:pt x="67" y="0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67" y="0"/>
                        <a:pt x="68" y="0"/>
                        <a:pt x="68" y="0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9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1"/>
                      </a:cubicBezTo>
                      <a:cubicBezTo>
                        <a:pt x="70" y="1"/>
                        <a:pt x="70" y="1"/>
                        <a:pt x="70" y="1"/>
                      </a:cubicBezTo>
                      <a:cubicBezTo>
                        <a:pt x="70" y="1"/>
                        <a:pt x="70" y="1"/>
                        <a:pt x="70" y="1"/>
                      </a:cubicBezTo>
                      <a:cubicBezTo>
                        <a:pt x="92" y="9"/>
                        <a:pt x="92" y="9"/>
                        <a:pt x="92" y="9"/>
                      </a:cubicBezTo>
                      <a:cubicBezTo>
                        <a:pt x="97" y="10"/>
                        <a:pt x="100" y="16"/>
                        <a:pt x="99" y="21"/>
                      </a:cubicBezTo>
                      <a:cubicBezTo>
                        <a:pt x="92" y="89"/>
                        <a:pt x="92" y="89"/>
                        <a:pt x="92" y="89"/>
                      </a:cubicBezTo>
                      <a:cubicBezTo>
                        <a:pt x="92" y="89"/>
                        <a:pt x="92" y="90"/>
                        <a:pt x="92" y="90"/>
                      </a:cubicBezTo>
                      <a:cubicBezTo>
                        <a:pt x="129" y="113"/>
                        <a:pt x="129" y="113"/>
                        <a:pt x="129" y="113"/>
                      </a:cubicBezTo>
                      <a:cubicBezTo>
                        <a:pt x="132" y="115"/>
                        <a:pt x="134" y="119"/>
                        <a:pt x="134" y="123"/>
                      </a:cubicBezTo>
                      <a:cubicBezTo>
                        <a:pt x="127" y="188"/>
                        <a:pt x="127" y="188"/>
                        <a:pt x="127" y="188"/>
                      </a:cubicBezTo>
                      <a:cubicBezTo>
                        <a:pt x="127" y="194"/>
                        <a:pt x="122" y="199"/>
                        <a:pt x="116" y="199"/>
                      </a:cubicBezTo>
                      <a:cubicBezTo>
                        <a:pt x="110" y="199"/>
                        <a:pt x="105" y="194"/>
                        <a:pt x="105" y="187"/>
                      </a:cubicBezTo>
                      <a:cubicBezTo>
                        <a:pt x="112" y="130"/>
                        <a:pt x="112" y="130"/>
                        <a:pt x="112" y="130"/>
                      </a:cubicBezTo>
                      <a:cubicBezTo>
                        <a:pt x="56" y="96"/>
                        <a:pt x="56" y="96"/>
                        <a:pt x="56" y="96"/>
                      </a:cubicBezTo>
                      <a:cubicBezTo>
                        <a:pt x="55" y="96"/>
                        <a:pt x="55" y="95"/>
                        <a:pt x="55" y="95"/>
                      </a:cubicBezTo>
                      <a:cubicBezTo>
                        <a:pt x="55" y="95"/>
                        <a:pt x="55" y="95"/>
                        <a:pt x="55" y="95"/>
                      </a:cubicBezTo>
                      <a:cubicBezTo>
                        <a:pt x="54" y="95"/>
                        <a:pt x="54" y="95"/>
                        <a:pt x="54" y="95"/>
                      </a:cubicBezTo>
                      <a:cubicBezTo>
                        <a:pt x="54" y="95"/>
                        <a:pt x="54" y="95"/>
                        <a:pt x="54" y="95"/>
                      </a:cubicBezTo>
                      <a:cubicBezTo>
                        <a:pt x="54" y="94"/>
                        <a:pt x="53" y="94"/>
                        <a:pt x="53" y="94"/>
                      </a:cubicBezTo>
                      <a:cubicBezTo>
                        <a:pt x="53" y="94"/>
                        <a:pt x="53" y="94"/>
                        <a:pt x="53" y="94"/>
                      </a:cubicBezTo>
                      <a:cubicBezTo>
                        <a:pt x="53" y="93"/>
                        <a:pt x="53" y="93"/>
                        <a:pt x="52" y="93"/>
                      </a:cubicBezTo>
                      <a:cubicBezTo>
                        <a:pt x="52" y="93"/>
                        <a:pt x="52" y="93"/>
                        <a:pt x="52" y="93"/>
                      </a:cubicBezTo>
                      <a:cubicBezTo>
                        <a:pt x="52" y="93"/>
                        <a:pt x="52" y="93"/>
                        <a:pt x="52" y="93"/>
                      </a:cubicBezTo>
                      <a:cubicBezTo>
                        <a:pt x="52" y="92"/>
                        <a:pt x="51" y="91"/>
                        <a:pt x="51" y="90"/>
                      </a:cubicBezTo>
                      <a:cubicBezTo>
                        <a:pt x="51" y="90"/>
                        <a:pt x="51" y="90"/>
                        <a:pt x="51" y="90"/>
                      </a:cubicBezTo>
                      <a:cubicBezTo>
                        <a:pt x="51" y="89"/>
                        <a:pt x="50" y="89"/>
                        <a:pt x="50" y="89"/>
                      </a:cubicBezTo>
                      <a:cubicBezTo>
                        <a:pt x="50" y="89"/>
                        <a:pt x="50" y="89"/>
                        <a:pt x="50" y="89"/>
                      </a:cubicBezTo>
                      <a:cubicBezTo>
                        <a:pt x="50" y="88"/>
                        <a:pt x="50" y="88"/>
                        <a:pt x="50" y="88"/>
                      </a:cubicBezTo>
                      <a:cubicBezTo>
                        <a:pt x="50" y="88"/>
                        <a:pt x="50" y="88"/>
                        <a:pt x="50" y="87"/>
                      </a:cubicBezTo>
                      <a:cubicBezTo>
                        <a:pt x="50" y="87"/>
                        <a:pt x="50" y="87"/>
                        <a:pt x="50" y="87"/>
                      </a:cubicBezTo>
                      <a:cubicBezTo>
                        <a:pt x="50" y="86"/>
                        <a:pt x="50" y="86"/>
                        <a:pt x="50" y="86"/>
                      </a:cubicBezTo>
                      <a:cubicBezTo>
                        <a:pt x="50" y="86"/>
                        <a:pt x="50" y="86"/>
                        <a:pt x="50" y="85"/>
                      </a:cubicBezTo>
                      <a:cubicBezTo>
                        <a:pt x="50" y="85"/>
                        <a:pt x="50" y="85"/>
                        <a:pt x="50" y="85"/>
                      </a:cubicBezTo>
                      <a:cubicBezTo>
                        <a:pt x="50" y="85"/>
                        <a:pt x="50" y="85"/>
                        <a:pt x="50" y="84"/>
                      </a:cubicBezTo>
                      <a:cubicBezTo>
                        <a:pt x="50" y="84"/>
                        <a:pt x="50" y="84"/>
                        <a:pt x="50" y="84"/>
                      </a:cubicBezTo>
                      <a:cubicBezTo>
                        <a:pt x="56" y="33"/>
                        <a:pt x="56" y="33"/>
                        <a:pt x="56" y="33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23" y="89"/>
                        <a:pt x="23" y="89"/>
                        <a:pt x="23" y="89"/>
                      </a:cubicBezTo>
                      <a:cubicBezTo>
                        <a:pt x="21" y="95"/>
                        <a:pt x="15" y="99"/>
                        <a:pt x="10" y="98"/>
                      </a:cubicBezTo>
                      <a:cubicBezTo>
                        <a:pt x="4" y="96"/>
                        <a:pt x="0" y="90"/>
                        <a:pt x="1" y="84"/>
                      </a:cubicBezTo>
                      <a:close/>
                    </a:path>
                  </a:pathLst>
                </a:custGeom>
                <a:grpFill/>
                <a:ln w="15875" cap="flat">
                  <a:noFill/>
                  <a:prstDash val="solid"/>
                  <a:miter lim="800000"/>
                </a:ln>
              </p:spPr>
              <p:txBody>
                <a:bodyPr vert="horz" wrap="square" lIns="91440" tIns="45720" rIns="91440" bIns="45720" numCol="1" anchor="t" anchorCtr="0" compatLnSpc="1">
                  <a:normAutofit/>
                </a:bodyPr>
                <a:lstStyle/>
                <a:p>
                  <a:pPr marL="0" marR="0" lvl="0" indent="0" algn="l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6" name="ïš1íḋè">
                  <a:extLst>
                    <a:ext uri="{FF2B5EF4-FFF2-40B4-BE49-F238E27FC236}">
                      <a16:creationId xmlns:a16="http://schemas.microsoft.com/office/drawing/2014/main" id="{B08120F0-72D3-407C-9247-BA59D25DCC41}"/>
                    </a:ext>
                  </a:extLst>
                </p:cNvPr>
                <p:cNvSpPr/>
                <p:nvPr/>
              </p:nvSpPr>
              <p:spPr bwMode="auto">
                <a:xfrm>
                  <a:off x="6389505" y="5039915"/>
                  <a:ext cx="132047" cy="476761"/>
                </a:xfrm>
                <a:custGeom>
                  <a:avLst/>
                  <a:gdLst>
                    <a:gd name="T0" fmla="*/ 1 w 40"/>
                    <a:gd name="T1" fmla="*/ 131 h 145"/>
                    <a:gd name="T2" fmla="*/ 19 w 40"/>
                    <a:gd name="T3" fmla="*/ 1 h 145"/>
                    <a:gd name="T4" fmla="*/ 20 w 40"/>
                    <a:gd name="T5" fmla="*/ 0 h 145"/>
                    <a:gd name="T6" fmla="*/ 40 w 40"/>
                    <a:gd name="T7" fmla="*/ 12 h 145"/>
                    <a:gd name="T8" fmla="*/ 23 w 40"/>
                    <a:gd name="T9" fmla="*/ 135 h 145"/>
                    <a:gd name="T10" fmla="*/ 10 w 40"/>
                    <a:gd name="T11" fmla="*/ 144 h 145"/>
                    <a:gd name="T12" fmla="*/ 1 w 40"/>
                    <a:gd name="T13" fmla="*/ 131 h 1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0" h="145">
                      <a:moveTo>
                        <a:pt x="1" y="131"/>
                      </a:move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19" y="0"/>
                        <a:pt x="20" y="0"/>
                        <a:pt x="20" y="0"/>
                      </a:cubicBezTo>
                      <a:cubicBezTo>
                        <a:pt x="40" y="12"/>
                        <a:pt x="40" y="12"/>
                        <a:pt x="40" y="12"/>
                      </a:cubicBezTo>
                      <a:cubicBezTo>
                        <a:pt x="23" y="135"/>
                        <a:pt x="23" y="135"/>
                        <a:pt x="23" y="135"/>
                      </a:cubicBezTo>
                      <a:cubicBezTo>
                        <a:pt x="22" y="141"/>
                        <a:pt x="16" y="145"/>
                        <a:pt x="10" y="144"/>
                      </a:cubicBezTo>
                      <a:cubicBezTo>
                        <a:pt x="4" y="143"/>
                        <a:pt x="0" y="137"/>
                        <a:pt x="1" y="131"/>
                      </a:cubicBezTo>
                      <a:close/>
                    </a:path>
                  </a:pathLst>
                </a:custGeom>
                <a:grpFill/>
                <a:ln w="15875" cap="flat">
                  <a:noFill/>
                  <a:prstDash val="solid"/>
                  <a:miter lim="800000"/>
                </a:ln>
              </p:spPr>
              <p:txBody>
                <a:bodyPr vert="horz" wrap="square" lIns="91440" tIns="45720" rIns="91440" bIns="45720" numCol="1" anchor="t" anchorCtr="0" compatLnSpc="1">
                  <a:normAutofit/>
                </a:bodyPr>
                <a:lstStyle/>
                <a:p>
                  <a:pPr marL="0" marR="0" lvl="0" indent="0" algn="l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7" name="išľïḋê">
                  <a:extLst>
                    <a:ext uri="{FF2B5EF4-FFF2-40B4-BE49-F238E27FC236}">
                      <a16:creationId xmlns:a16="http://schemas.microsoft.com/office/drawing/2014/main" id="{A5993402-18A7-4548-BE85-2FAC78F0D054}"/>
                    </a:ext>
                  </a:extLst>
                </p:cNvPr>
                <p:cNvSpPr/>
                <p:nvPr/>
              </p:nvSpPr>
              <p:spPr bwMode="auto">
                <a:xfrm>
                  <a:off x="6603561" y="4849489"/>
                  <a:ext cx="125098" cy="141777"/>
                </a:xfrm>
                <a:custGeom>
                  <a:avLst/>
                  <a:gdLst>
                    <a:gd name="T0" fmla="*/ 3 w 38"/>
                    <a:gd name="T1" fmla="*/ 0 h 43"/>
                    <a:gd name="T2" fmla="*/ 32 w 38"/>
                    <a:gd name="T3" fmla="*/ 20 h 43"/>
                    <a:gd name="T4" fmla="*/ 35 w 38"/>
                    <a:gd name="T5" fmla="*/ 36 h 43"/>
                    <a:gd name="T6" fmla="*/ 20 w 38"/>
                    <a:gd name="T7" fmla="*/ 39 h 43"/>
                    <a:gd name="T8" fmla="*/ 0 w 38"/>
                    <a:gd name="T9" fmla="*/ 25 h 43"/>
                    <a:gd name="T10" fmla="*/ 3 w 38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8" h="43">
                      <a:moveTo>
                        <a:pt x="3" y="0"/>
                      </a:moveTo>
                      <a:cubicBezTo>
                        <a:pt x="32" y="20"/>
                        <a:pt x="32" y="20"/>
                        <a:pt x="32" y="20"/>
                      </a:cubicBezTo>
                      <a:cubicBezTo>
                        <a:pt x="37" y="23"/>
                        <a:pt x="38" y="30"/>
                        <a:pt x="35" y="36"/>
                      </a:cubicBezTo>
                      <a:cubicBezTo>
                        <a:pt x="32" y="41"/>
                        <a:pt x="25" y="43"/>
                        <a:pt x="20" y="39"/>
                      </a:cubicBezTo>
                      <a:cubicBezTo>
                        <a:pt x="0" y="25"/>
                        <a:pt x="0" y="25"/>
                        <a:pt x="0" y="25"/>
                      </a:cubicBezTo>
                      <a:lnTo>
                        <a:pt x="3" y="0"/>
                      </a:lnTo>
                      <a:close/>
                    </a:path>
                  </a:pathLst>
                </a:custGeom>
                <a:grpFill/>
                <a:ln w="15875" cap="flat">
                  <a:noFill/>
                  <a:prstDash val="solid"/>
                  <a:miter lim="800000"/>
                </a:ln>
              </p:spPr>
              <p:txBody>
                <a:bodyPr vert="horz" wrap="square" lIns="91440" tIns="45720" rIns="91440" bIns="45720" numCol="1" anchor="t" anchorCtr="0" compatLnSpc="1">
                  <a:normAutofit fontScale="25000" lnSpcReduction="20000"/>
                </a:bodyPr>
                <a:lstStyle/>
                <a:p>
                  <a:pPr marL="0" marR="0" lvl="0" indent="0" algn="l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25" name="îŝḷîḑe">
                <a:extLst>
                  <a:ext uri="{FF2B5EF4-FFF2-40B4-BE49-F238E27FC236}">
                    <a16:creationId xmlns:a16="http://schemas.microsoft.com/office/drawing/2014/main" id="{6CA69A03-6A9C-49A5-8EE9-05E4FDB71649}"/>
                  </a:ext>
                </a:extLst>
              </p:cNvPr>
              <p:cNvSpPr/>
              <p:nvPr/>
            </p:nvSpPr>
            <p:spPr bwMode="auto">
              <a:xfrm>
                <a:off x="5190313" y="2144455"/>
                <a:ext cx="1883859" cy="1996891"/>
              </a:xfrm>
              <a:custGeom>
                <a:avLst/>
                <a:gdLst>
                  <a:gd name="T0" fmla="*/ 148 w 613"/>
                  <a:gd name="T1" fmla="*/ 648 h 650"/>
                  <a:gd name="T2" fmla="*/ 108 w 613"/>
                  <a:gd name="T3" fmla="*/ 594 h 650"/>
                  <a:gd name="T4" fmla="*/ 233 w 613"/>
                  <a:gd name="T5" fmla="*/ 80 h 650"/>
                  <a:gd name="T6" fmla="*/ 366 w 613"/>
                  <a:gd name="T7" fmla="*/ 30 h 650"/>
                  <a:gd name="T8" fmla="*/ 534 w 613"/>
                  <a:gd name="T9" fmla="*/ 41 h 650"/>
                  <a:gd name="T10" fmla="*/ 550 w 613"/>
                  <a:gd name="T11" fmla="*/ 0 h 650"/>
                  <a:gd name="T12" fmla="*/ 613 w 613"/>
                  <a:gd name="T13" fmla="*/ 81 h 650"/>
                  <a:gd name="T14" fmla="*/ 512 w 613"/>
                  <a:gd name="T15" fmla="*/ 95 h 650"/>
                  <a:gd name="T16" fmla="*/ 529 w 613"/>
                  <a:gd name="T17" fmla="*/ 51 h 650"/>
                  <a:gd name="T18" fmla="*/ 368 w 613"/>
                  <a:gd name="T19" fmla="*/ 42 h 650"/>
                  <a:gd name="T20" fmla="*/ 239 w 613"/>
                  <a:gd name="T21" fmla="*/ 90 h 650"/>
                  <a:gd name="T22" fmla="*/ 75 w 613"/>
                  <a:gd name="T23" fmla="*/ 314 h 650"/>
                  <a:gd name="T24" fmla="*/ 118 w 613"/>
                  <a:gd name="T25" fmla="*/ 588 h 650"/>
                  <a:gd name="T26" fmla="*/ 156 w 613"/>
                  <a:gd name="T27" fmla="*/ 641 h 650"/>
                  <a:gd name="T28" fmla="*/ 158 w 613"/>
                  <a:gd name="T29" fmla="*/ 642 h 650"/>
                  <a:gd name="T30" fmla="*/ 149 w 613"/>
                  <a:gd name="T31" fmla="*/ 650 h 650"/>
                  <a:gd name="T32" fmla="*/ 148 w 613"/>
                  <a:gd name="T33" fmla="*/ 648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13" h="650">
                    <a:moveTo>
                      <a:pt x="148" y="648"/>
                    </a:moveTo>
                    <a:cubicBezTo>
                      <a:pt x="133" y="631"/>
                      <a:pt x="119" y="613"/>
                      <a:pt x="108" y="594"/>
                    </a:cubicBezTo>
                    <a:cubicBezTo>
                      <a:pt x="0" y="418"/>
                      <a:pt x="56" y="187"/>
                      <a:pt x="233" y="80"/>
                    </a:cubicBezTo>
                    <a:cubicBezTo>
                      <a:pt x="274" y="55"/>
                      <a:pt x="319" y="38"/>
                      <a:pt x="366" y="30"/>
                    </a:cubicBezTo>
                    <a:cubicBezTo>
                      <a:pt x="422" y="21"/>
                      <a:pt x="479" y="25"/>
                      <a:pt x="534" y="41"/>
                    </a:cubicBezTo>
                    <a:cubicBezTo>
                      <a:pt x="550" y="0"/>
                      <a:pt x="550" y="0"/>
                      <a:pt x="550" y="0"/>
                    </a:cubicBezTo>
                    <a:cubicBezTo>
                      <a:pt x="613" y="81"/>
                      <a:pt x="613" y="81"/>
                      <a:pt x="613" y="81"/>
                    </a:cubicBezTo>
                    <a:cubicBezTo>
                      <a:pt x="512" y="95"/>
                      <a:pt x="512" y="95"/>
                      <a:pt x="512" y="95"/>
                    </a:cubicBezTo>
                    <a:cubicBezTo>
                      <a:pt x="529" y="51"/>
                      <a:pt x="529" y="51"/>
                      <a:pt x="529" y="51"/>
                    </a:cubicBezTo>
                    <a:cubicBezTo>
                      <a:pt x="477" y="36"/>
                      <a:pt x="421" y="33"/>
                      <a:pt x="368" y="42"/>
                    </a:cubicBezTo>
                    <a:cubicBezTo>
                      <a:pt x="322" y="49"/>
                      <a:pt x="279" y="65"/>
                      <a:pt x="239" y="90"/>
                    </a:cubicBezTo>
                    <a:cubicBezTo>
                      <a:pt x="156" y="140"/>
                      <a:pt x="98" y="220"/>
                      <a:pt x="75" y="314"/>
                    </a:cubicBezTo>
                    <a:cubicBezTo>
                      <a:pt x="52" y="408"/>
                      <a:pt x="67" y="505"/>
                      <a:pt x="118" y="588"/>
                    </a:cubicBezTo>
                    <a:cubicBezTo>
                      <a:pt x="129" y="607"/>
                      <a:pt x="142" y="624"/>
                      <a:pt x="156" y="641"/>
                    </a:cubicBezTo>
                    <a:cubicBezTo>
                      <a:pt x="158" y="642"/>
                      <a:pt x="158" y="642"/>
                      <a:pt x="158" y="642"/>
                    </a:cubicBezTo>
                    <a:cubicBezTo>
                      <a:pt x="149" y="650"/>
                      <a:pt x="149" y="650"/>
                      <a:pt x="149" y="650"/>
                    </a:cubicBezTo>
                    <a:lnTo>
                      <a:pt x="148" y="648"/>
                    </a:lnTo>
                    <a:close/>
                  </a:path>
                </a:pathLst>
              </a:custGeom>
              <a:solidFill>
                <a:schemeClr val="accent1"/>
              </a:solidFill>
              <a:ln w="15875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" name="î$ḻîḍé">
                <a:extLst>
                  <a:ext uri="{FF2B5EF4-FFF2-40B4-BE49-F238E27FC236}">
                    <a16:creationId xmlns:a16="http://schemas.microsoft.com/office/drawing/2014/main" id="{D6AAE7B6-2558-4358-91A2-1D96F7F1923D}"/>
                  </a:ext>
                </a:extLst>
              </p:cNvPr>
              <p:cNvSpPr/>
              <p:nvPr/>
            </p:nvSpPr>
            <p:spPr bwMode="auto">
              <a:xfrm>
                <a:off x="3338932" y="6238274"/>
                <a:ext cx="1500591" cy="619726"/>
              </a:xfrm>
              <a:custGeom>
                <a:avLst/>
                <a:gdLst>
                  <a:gd name="T0" fmla="*/ 485 w 488"/>
                  <a:gd name="T1" fmla="*/ 0 h 202"/>
                  <a:gd name="T2" fmla="*/ 249 w 488"/>
                  <a:gd name="T3" fmla="*/ 6 h 202"/>
                  <a:gd name="T4" fmla="*/ 0 w 488"/>
                  <a:gd name="T5" fmla="*/ 183 h 202"/>
                  <a:gd name="T6" fmla="*/ 9 w 488"/>
                  <a:gd name="T7" fmla="*/ 202 h 202"/>
                  <a:gd name="T8" fmla="*/ 254 w 488"/>
                  <a:gd name="T9" fmla="*/ 28 h 202"/>
                  <a:gd name="T10" fmla="*/ 488 w 488"/>
                  <a:gd name="T11" fmla="*/ 21 h 202"/>
                  <a:gd name="T12" fmla="*/ 485 w 488"/>
                  <a:gd name="T13" fmla="*/ 0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8" h="202">
                    <a:moveTo>
                      <a:pt x="485" y="0"/>
                    </a:moveTo>
                    <a:cubicBezTo>
                      <a:pt x="249" y="6"/>
                      <a:pt x="249" y="6"/>
                      <a:pt x="249" y="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9" y="202"/>
                      <a:pt x="9" y="202"/>
                      <a:pt x="9" y="202"/>
                    </a:cubicBezTo>
                    <a:cubicBezTo>
                      <a:pt x="254" y="28"/>
                      <a:pt x="254" y="28"/>
                      <a:pt x="254" y="28"/>
                    </a:cubicBezTo>
                    <a:cubicBezTo>
                      <a:pt x="488" y="21"/>
                      <a:pt x="488" y="21"/>
                      <a:pt x="488" y="21"/>
                    </a:cubicBezTo>
                    <a:cubicBezTo>
                      <a:pt x="487" y="14"/>
                      <a:pt x="486" y="7"/>
                      <a:pt x="485" y="0"/>
                    </a:cubicBezTo>
                    <a:close/>
                  </a:path>
                </a:pathLst>
              </a:custGeom>
              <a:solidFill>
                <a:schemeClr val="tx2"/>
              </a:solidFill>
              <a:ln w="15875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" name="îṣḷíḋé">
                <a:extLst>
                  <a:ext uri="{FF2B5EF4-FFF2-40B4-BE49-F238E27FC236}">
                    <a16:creationId xmlns:a16="http://schemas.microsoft.com/office/drawing/2014/main" id="{917D7744-4840-4208-84A0-6C4EC408FE5C}"/>
                  </a:ext>
                </a:extLst>
              </p:cNvPr>
              <p:cNvSpPr/>
              <p:nvPr/>
            </p:nvSpPr>
            <p:spPr bwMode="auto">
              <a:xfrm>
                <a:off x="5190313" y="4553196"/>
                <a:ext cx="1008189" cy="1494095"/>
              </a:xfrm>
              <a:custGeom>
                <a:avLst/>
                <a:gdLst>
                  <a:gd name="T0" fmla="*/ 244 w 328"/>
                  <a:gd name="T1" fmla="*/ 6 h 486"/>
                  <a:gd name="T2" fmla="*/ 303 w 328"/>
                  <a:gd name="T3" fmla="*/ 218 h 486"/>
                  <a:gd name="T4" fmla="*/ 48 w 328"/>
                  <a:gd name="T5" fmla="*/ 373 h 486"/>
                  <a:gd name="T6" fmla="*/ 0 w 328"/>
                  <a:gd name="T7" fmla="*/ 472 h 486"/>
                  <a:gd name="T8" fmla="*/ 17 w 328"/>
                  <a:gd name="T9" fmla="*/ 486 h 486"/>
                  <a:gd name="T10" fmla="*/ 65 w 328"/>
                  <a:gd name="T11" fmla="*/ 388 h 486"/>
                  <a:gd name="T12" fmla="*/ 328 w 328"/>
                  <a:gd name="T13" fmla="*/ 228 h 486"/>
                  <a:gd name="T14" fmla="*/ 264 w 328"/>
                  <a:gd name="T15" fmla="*/ 0 h 486"/>
                  <a:gd name="T16" fmla="*/ 244 w 328"/>
                  <a:gd name="T17" fmla="*/ 6 h 4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8" h="486">
                    <a:moveTo>
                      <a:pt x="244" y="6"/>
                    </a:moveTo>
                    <a:cubicBezTo>
                      <a:pt x="303" y="218"/>
                      <a:pt x="303" y="218"/>
                      <a:pt x="303" y="218"/>
                    </a:cubicBezTo>
                    <a:cubicBezTo>
                      <a:pt x="48" y="373"/>
                      <a:pt x="48" y="373"/>
                      <a:pt x="48" y="373"/>
                    </a:cubicBezTo>
                    <a:cubicBezTo>
                      <a:pt x="0" y="472"/>
                      <a:pt x="0" y="472"/>
                      <a:pt x="0" y="472"/>
                    </a:cubicBezTo>
                    <a:cubicBezTo>
                      <a:pt x="6" y="476"/>
                      <a:pt x="12" y="480"/>
                      <a:pt x="17" y="486"/>
                    </a:cubicBezTo>
                    <a:cubicBezTo>
                      <a:pt x="65" y="388"/>
                      <a:pt x="65" y="388"/>
                      <a:pt x="65" y="388"/>
                    </a:cubicBezTo>
                    <a:cubicBezTo>
                      <a:pt x="328" y="228"/>
                      <a:pt x="328" y="228"/>
                      <a:pt x="328" y="228"/>
                    </a:cubicBezTo>
                    <a:cubicBezTo>
                      <a:pt x="264" y="0"/>
                      <a:pt x="264" y="0"/>
                      <a:pt x="264" y="0"/>
                    </a:cubicBezTo>
                    <a:cubicBezTo>
                      <a:pt x="258" y="3"/>
                      <a:pt x="251" y="5"/>
                      <a:pt x="244" y="6"/>
                    </a:cubicBezTo>
                    <a:close/>
                  </a:path>
                </a:pathLst>
              </a:custGeom>
              <a:solidFill>
                <a:schemeClr val="tx2"/>
              </a:solidFill>
              <a:ln w="15875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" name="íS1îďe">
                <a:extLst>
                  <a:ext uri="{FF2B5EF4-FFF2-40B4-BE49-F238E27FC236}">
                    <a16:creationId xmlns:a16="http://schemas.microsoft.com/office/drawing/2014/main" id="{2A369621-B714-4235-B209-77D4BFE26C32}"/>
                  </a:ext>
                </a:extLst>
              </p:cNvPr>
              <p:cNvSpPr/>
              <p:nvPr/>
            </p:nvSpPr>
            <p:spPr bwMode="auto">
              <a:xfrm>
                <a:off x="6110804" y="2875855"/>
                <a:ext cx="1278425" cy="1392756"/>
              </a:xfrm>
              <a:custGeom>
                <a:avLst/>
                <a:gdLst>
                  <a:gd name="T0" fmla="*/ 403 w 416"/>
                  <a:gd name="T1" fmla="*/ 1 h 453"/>
                  <a:gd name="T2" fmla="*/ 395 w 416"/>
                  <a:gd name="T3" fmla="*/ 1 h 453"/>
                  <a:gd name="T4" fmla="*/ 395 w 416"/>
                  <a:gd name="T5" fmla="*/ 187 h 453"/>
                  <a:gd name="T6" fmla="*/ 0 w 416"/>
                  <a:gd name="T7" fmla="*/ 435 h 453"/>
                  <a:gd name="T8" fmla="*/ 12 w 416"/>
                  <a:gd name="T9" fmla="*/ 453 h 453"/>
                  <a:gd name="T10" fmla="*/ 416 w 416"/>
                  <a:gd name="T11" fmla="*/ 199 h 453"/>
                  <a:gd name="T12" fmla="*/ 416 w 416"/>
                  <a:gd name="T13" fmla="*/ 0 h 453"/>
                  <a:gd name="T14" fmla="*/ 403 w 416"/>
                  <a:gd name="T15" fmla="*/ 1 h 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16" h="453">
                    <a:moveTo>
                      <a:pt x="403" y="1"/>
                    </a:moveTo>
                    <a:cubicBezTo>
                      <a:pt x="400" y="1"/>
                      <a:pt x="397" y="1"/>
                      <a:pt x="395" y="1"/>
                    </a:cubicBezTo>
                    <a:cubicBezTo>
                      <a:pt x="395" y="187"/>
                      <a:pt x="395" y="187"/>
                      <a:pt x="395" y="187"/>
                    </a:cubicBezTo>
                    <a:cubicBezTo>
                      <a:pt x="0" y="435"/>
                      <a:pt x="0" y="435"/>
                      <a:pt x="0" y="435"/>
                    </a:cubicBezTo>
                    <a:cubicBezTo>
                      <a:pt x="5" y="440"/>
                      <a:pt x="9" y="446"/>
                      <a:pt x="12" y="453"/>
                    </a:cubicBezTo>
                    <a:cubicBezTo>
                      <a:pt x="416" y="199"/>
                      <a:pt x="416" y="199"/>
                      <a:pt x="416" y="199"/>
                    </a:cubicBezTo>
                    <a:cubicBezTo>
                      <a:pt x="416" y="0"/>
                      <a:pt x="416" y="0"/>
                      <a:pt x="416" y="0"/>
                    </a:cubicBezTo>
                    <a:cubicBezTo>
                      <a:pt x="412" y="1"/>
                      <a:pt x="407" y="1"/>
                      <a:pt x="403" y="1"/>
                    </a:cubicBezTo>
                    <a:close/>
                  </a:path>
                </a:pathLst>
              </a:custGeom>
              <a:solidFill>
                <a:schemeClr val="tx2"/>
              </a:solidFill>
              <a:ln w="15875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29" name="îSlïdê">
                <a:extLst>
                  <a:ext uri="{FF2B5EF4-FFF2-40B4-BE49-F238E27FC236}">
                    <a16:creationId xmlns:a16="http://schemas.microsoft.com/office/drawing/2014/main" id="{A1447399-405F-4DB0-8CED-67E8E289F491}"/>
                  </a:ext>
                </a:extLst>
              </p:cNvPr>
              <p:cNvSpPr/>
              <p:nvPr/>
            </p:nvSpPr>
            <p:spPr bwMode="auto">
              <a:xfrm rot="2540026">
                <a:off x="7688697" y="1028700"/>
                <a:ext cx="543071" cy="1559056"/>
              </a:xfrm>
              <a:custGeom>
                <a:avLst/>
                <a:gdLst>
                  <a:gd name="T0" fmla="*/ 156 w 177"/>
                  <a:gd name="T1" fmla="*/ 0 h 507"/>
                  <a:gd name="T2" fmla="*/ 156 w 177"/>
                  <a:gd name="T3" fmla="*/ 364 h 507"/>
                  <a:gd name="T4" fmla="*/ 0 w 177"/>
                  <a:gd name="T5" fmla="*/ 490 h 507"/>
                  <a:gd name="T6" fmla="*/ 13 w 177"/>
                  <a:gd name="T7" fmla="*/ 507 h 507"/>
                  <a:gd name="T8" fmla="*/ 177 w 177"/>
                  <a:gd name="T9" fmla="*/ 374 h 507"/>
                  <a:gd name="T10" fmla="*/ 177 w 177"/>
                  <a:gd name="T11" fmla="*/ 0 h 507"/>
                  <a:gd name="T12" fmla="*/ 156 w 177"/>
                  <a:gd name="T13" fmla="*/ 0 h 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7" h="507">
                    <a:moveTo>
                      <a:pt x="156" y="0"/>
                    </a:moveTo>
                    <a:cubicBezTo>
                      <a:pt x="156" y="364"/>
                      <a:pt x="156" y="364"/>
                      <a:pt x="156" y="364"/>
                    </a:cubicBezTo>
                    <a:cubicBezTo>
                      <a:pt x="0" y="490"/>
                      <a:pt x="0" y="490"/>
                      <a:pt x="0" y="490"/>
                    </a:cubicBezTo>
                    <a:cubicBezTo>
                      <a:pt x="5" y="495"/>
                      <a:pt x="10" y="501"/>
                      <a:pt x="13" y="507"/>
                    </a:cubicBezTo>
                    <a:cubicBezTo>
                      <a:pt x="177" y="374"/>
                      <a:pt x="177" y="374"/>
                      <a:pt x="177" y="374"/>
                    </a:cubicBezTo>
                    <a:cubicBezTo>
                      <a:pt x="177" y="0"/>
                      <a:pt x="177" y="0"/>
                      <a:pt x="177" y="0"/>
                    </a:cubicBez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tx2"/>
              </a:solidFill>
              <a:ln w="15875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" name="íṡliďé">
                <a:extLst>
                  <a:ext uri="{FF2B5EF4-FFF2-40B4-BE49-F238E27FC236}">
                    <a16:creationId xmlns:a16="http://schemas.microsoft.com/office/drawing/2014/main" id="{3CC9CFF4-3B28-466F-8B32-14D97CBF0D3B}"/>
                  </a:ext>
                </a:extLst>
              </p:cNvPr>
              <p:cNvSpPr/>
              <p:nvPr/>
            </p:nvSpPr>
            <p:spPr bwMode="auto">
              <a:xfrm>
                <a:off x="5687911" y="4129653"/>
                <a:ext cx="409252" cy="409254"/>
              </a:xfrm>
              <a:custGeom>
                <a:avLst/>
                <a:gdLst>
                  <a:gd name="T0" fmla="*/ 66 w 133"/>
                  <a:gd name="T1" fmla="*/ 0 h 133"/>
                  <a:gd name="T2" fmla="*/ 0 w 133"/>
                  <a:gd name="T3" fmla="*/ 66 h 133"/>
                  <a:gd name="T4" fmla="*/ 66 w 133"/>
                  <a:gd name="T5" fmla="*/ 133 h 133"/>
                  <a:gd name="T6" fmla="*/ 133 w 133"/>
                  <a:gd name="T7" fmla="*/ 66 h 133"/>
                  <a:gd name="T8" fmla="*/ 66 w 133"/>
                  <a:gd name="T9" fmla="*/ 0 h 133"/>
                  <a:gd name="T10" fmla="*/ 110 w 133"/>
                  <a:gd name="T11" fmla="*/ 76 h 133"/>
                  <a:gd name="T12" fmla="*/ 76 w 133"/>
                  <a:gd name="T13" fmla="*/ 76 h 133"/>
                  <a:gd name="T14" fmla="*/ 76 w 133"/>
                  <a:gd name="T15" fmla="*/ 111 h 133"/>
                  <a:gd name="T16" fmla="*/ 57 w 133"/>
                  <a:gd name="T17" fmla="*/ 111 h 133"/>
                  <a:gd name="T18" fmla="*/ 57 w 133"/>
                  <a:gd name="T19" fmla="*/ 76 h 133"/>
                  <a:gd name="T20" fmla="*/ 22 w 133"/>
                  <a:gd name="T21" fmla="*/ 76 h 133"/>
                  <a:gd name="T22" fmla="*/ 22 w 133"/>
                  <a:gd name="T23" fmla="*/ 57 h 133"/>
                  <a:gd name="T24" fmla="*/ 57 w 133"/>
                  <a:gd name="T25" fmla="*/ 57 h 133"/>
                  <a:gd name="T26" fmla="*/ 57 w 133"/>
                  <a:gd name="T27" fmla="*/ 22 h 133"/>
                  <a:gd name="T28" fmla="*/ 76 w 133"/>
                  <a:gd name="T29" fmla="*/ 22 h 133"/>
                  <a:gd name="T30" fmla="*/ 76 w 133"/>
                  <a:gd name="T31" fmla="*/ 57 h 133"/>
                  <a:gd name="T32" fmla="*/ 110 w 133"/>
                  <a:gd name="T33" fmla="*/ 57 h 133"/>
                  <a:gd name="T34" fmla="*/ 110 w 133"/>
                  <a:gd name="T35" fmla="*/ 76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3" h="133">
                    <a:moveTo>
                      <a:pt x="66" y="0"/>
                    </a:moveTo>
                    <a:cubicBezTo>
                      <a:pt x="29" y="0"/>
                      <a:pt x="0" y="30"/>
                      <a:pt x="0" y="66"/>
                    </a:cubicBezTo>
                    <a:cubicBezTo>
                      <a:pt x="0" y="103"/>
                      <a:pt x="29" y="133"/>
                      <a:pt x="66" y="133"/>
                    </a:cubicBezTo>
                    <a:cubicBezTo>
                      <a:pt x="103" y="133"/>
                      <a:pt x="133" y="103"/>
                      <a:pt x="133" y="66"/>
                    </a:cubicBezTo>
                    <a:cubicBezTo>
                      <a:pt x="133" y="30"/>
                      <a:pt x="103" y="0"/>
                      <a:pt x="66" y="0"/>
                    </a:cubicBezTo>
                    <a:close/>
                    <a:moveTo>
                      <a:pt x="110" y="76"/>
                    </a:moveTo>
                    <a:cubicBezTo>
                      <a:pt x="76" y="76"/>
                      <a:pt x="76" y="76"/>
                      <a:pt x="76" y="76"/>
                    </a:cubicBezTo>
                    <a:cubicBezTo>
                      <a:pt x="76" y="111"/>
                      <a:pt x="76" y="111"/>
                      <a:pt x="76" y="111"/>
                    </a:cubicBezTo>
                    <a:cubicBezTo>
                      <a:pt x="57" y="111"/>
                      <a:pt x="57" y="111"/>
                      <a:pt x="57" y="111"/>
                    </a:cubicBezTo>
                    <a:cubicBezTo>
                      <a:pt x="57" y="76"/>
                      <a:pt x="57" y="76"/>
                      <a:pt x="57" y="76"/>
                    </a:cubicBezTo>
                    <a:cubicBezTo>
                      <a:pt x="22" y="76"/>
                      <a:pt x="22" y="76"/>
                      <a:pt x="22" y="76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57" y="57"/>
                      <a:pt x="57" y="57"/>
                      <a:pt x="57" y="57"/>
                    </a:cubicBezTo>
                    <a:cubicBezTo>
                      <a:pt x="57" y="22"/>
                      <a:pt x="57" y="22"/>
                      <a:pt x="57" y="22"/>
                    </a:cubicBezTo>
                    <a:cubicBezTo>
                      <a:pt x="76" y="22"/>
                      <a:pt x="76" y="22"/>
                      <a:pt x="76" y="22"/>
                    </a:cubicBezTo>
                    <a:cubicBezTo>
                      <a:pt x="76" y="57"/>
                      <a:pt x="76" y="57"/>
                      <a:pt x="76" y="57"/>
                    </a:cubicBezTo>
                    <a:cubicBezTo>
                      <a:pt x="110" y="57"/>
                      <a:pt x="110" y="57"/>
                      <a:pt x="110" y="57"/>
                    </a:cubicBezTo>
                    <a:lnTo>
                      <a:pt x="110" y="76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15875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" name="isḷïḑé">
                <a:extLst>
                  <a:ext uri="{FF2B5EF4-FFF2-40B4-BE49-F238E27FC236}">
                    <a16:creationId xmlns:a16="http://schemas.microsoft.com/office/drawing/2014/main" id="{B356584F-F65A-4D28-95AE-BF18E9A427D3}"/>
                  </a:ext>
                </a:extLst>
              </p:cNvPr>
              <p:cNvSpPr/>
              <p:nvPr/>
            </p:nvSpPr>
            <p:spPr bwMode="auto">
              <a:xfrm>
                <a:off x="4866808" y="6016109"/>
                <a:ext cx="406653" cy="409254"/>
              </a:xfrm>
              <a:custGeom>
                <a:avLst/>
                <a:gdLst>
                  <a:gd name="T0" fmla="*/ 66 w 132"/>
                  <a:gd name="T1" fmla="*/ 0 h 133"/>
                  <a:gd name="T2" fmla="*/ 0 w 132"/>
                  <a:gd name="T3" fmla="*/ 66 h 133"/>
                  <a:gd name="T4" fmla="*/ 66 w 132"/>
                  <a:gd name="T5" fmla="*/ 133 h 133"/>
                  <a:gd name="T6" fmla="*/ 132 w 132"/>
                  <a:gd name="T7" fmla="*/ 66 h 133"/>
                  <a:gd name="T8" fmla="*/ 66 w 132"/>
                  <a:gd name="T9" fmla="*/ 0 h 133"/>
                  <a:gd name="T10" fmla="*/ 110 w 132"/>
                  <a:gd name="T11" fmla="*/ 76 h 133"/>
                  <a:gd name="T12" fmla="*/ 76 w 132"/>
                  <a:gd name="T13" fmla="*/ 76 h 133"/>
                  <a:gd name="T14" fmla="*/ 76 w 132"/>
                  <a:gd name="T15" fmla="*/ 111 h 133"/>
                  <a:gd name="T16" fmla="*/ 56 w 132"/>
                  <a:gd name="T17" fmla="*/ 111 h 133"/>
                  <a:gd name="T18" fmla="*/ 56 w 132"/>
                  <a:gd name="T19" fmla="*/ 76 h 133"/>
                  <a:gd name="T20" fmla="*/ 22 w 132"/>
                  <a:gd name="T21" fmla="*/ 76 h 133"/>
                  <a:gd name="T22" fmla="*/ 22 w 132"/>
                  <a:gd name="T23" fmla="*/ 57 h 133"/>
                  <a:gd name="T24" fmla="*/ 56 w 132"/>
                  <a:gd name="T25" fmla="*/ 57 h 133"/>
                  <a:gd name="T26" fmla="*/ 56 w 132"/>
                  <a:gd name="T27" fmla="*/ 22 h 133"/>
                  <a:gd name="T28" fmla="*/ 76 w 132"/>
                  <a:gd name="T29" fmla="*/ 22 h 133"/>
                  <a:gd name="T30" fmla="*/ 76 w 132"/>
                  <a:gd name="T31" fmla="*/ 57 h 133"/>
                  <a:gd name="T32" fmla="*/ 110 w 132"/>
                  <a:gd name="T33" fmla="*/ 57 h 133"/>
                  <a:gd name="T34" fmla="*/ 110 w 132"/>
                  <a:gd name="T35" fmla="*/ 76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2" h="133">
                    <a:moveTo>
                      <a:pt x="66" y="0"/>
                    </a:moveTo>
                    <a:cubicBezTo>
                      <a:pt x="29" y="0"/>
                      <a:pt x="0" y="30"/>
                      <a:pt x="0" y="66"/>
                    </a:cubicBezTo>
                    <a:cubicBezTo>
                      <a:pt x="0" y="103"/>
                      <a:pt x="29" y="133"/>
                      <a:pt x="66" y="133"/>
                    </a:cubicBezTo>
                    <a:cubicBezTo>
                      <a:pt x="103" y="133"/>
                      <a:pt x="132" y="103"/>
                      <a:pt x="132" y="66"/>
                    </a:cubicBezTo>
                    <a:cubicBezTo>
                      <a:pt x="132" y="30"/>
                      <a:pt x="103" y="0"/>
                      <a:pt x="66" y="0"/>
                    </a:cubicBezTo>
                    <a:close/>
                    <a:moveTo>
                      <a:pt x="110" y="76"/>
                    </a:moveTo>
                    <a:cubicBezTo>
                      <a:pt x="76" y="76"/>
                      <a:pt x="76" y="76"/>
                      <a:pt x="76" y="76"/>
                    </a:cubicBezTo>
                    <a:cubicBezTo>
                      <a:pt x="76" y="111"/>
                      <a:pt x="76" y="111"/>
                      <a:pt x="76" y="111"/>
                    </a:cubicBezTo>
                    <a:cubicBezTo>
                      <a:pt x="56" y="111"/>
                      <a:pt x="56" y="111"/>
                      <a:pt x="56" y="111"/>
                    </a:cubicBezTo>
                    <a:cubicBezTo>
                      <a:pt x="56" y="76"/>
                      <a:pt x="56" y="76"/>
                      <a:pt x="56" y="76"/>
                    </a:cubicBezTo>
                    <a:cubicBezTo>
                      <a:pt x="22" y="76"/>
                      <a:pt x="22" y="76"/>
                      <a:pt x="22" y="76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56" y="57"/>
                      <a:pt x="56" y="57"/>
                      <a:pt x="56" y="57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76" y="22"/>
                      <a:pt x="76" y="22"/>
                      <a:pt x="76" y="22"/>
                    </a:cubicBezTo>
                    <a:cubicBezTo>
                      <a:pt x="76" y="57"/>
                      <a:pt x="76" y="57"/>
                      <a:pt x="76" y="57"/>
                    </a:cubicBezTo>
                    <a:cubicBezTo>
                      <a:pt x="110" y="57"/>
                      <a:pt x="110" y="57"/>
                      <a:pt x="110" y="57"/>
                    </a:cubicBezTo>
                    <a:lnTo>
                      <a:pt x="110" y="76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15875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" name="îśľíḓé">
                <a:extLst>
                  <a:ext uri="{FF2B5EF4-FFF2-40B4-BE49-F238E27FC236}">
                    <a16:creationId xmlns:a16="http://schemas.microsoft.com/office/drawing/2014/main" id="{1159A3D1-D7AB-4D9C-ACC2-3CF22E6A9C0E}"/>
                  </a:ext>
                </a:extLst>
              </p:cNvPr>
              <p:cNvSpPr/>
              <p:nvPr/>
            </p:nvSpPr>
            <p:spPr bwMode="auto">
              <a:xfrm>
                <a:off x="7107952" y="2369219"/>
                <a:ext cx="409252" cy="405355"/>
              </a:xfrm>
              <a:custGeom>
                <a:avLst/>
                <a:gdLst>
                  <a:gd name="T0" fmla="*/ 66 w 133"/>
                  <a:gd name="T1" fmla="*/ 0 h 132"/>
                  <a:gd name="T2" fmla="*/ 0 w 133"/>
                  <a:gd name="T3" fmla="*/ 66 h 132"/>
                  <a:gd name="T4" fmla="*/ 66 w 133"/>
                  <a:gd name="T5" fmla="*/ 132 h 132"/>
                  <a:gd name="T6" fmla="*/ 133 w 133"/>
                  <a:gd name="T7" fmla="*/ 66 h 132"/>
                  <a:gd name="T8" fmla="*/ 66 w 133"/>
                  <a:gd name="T9" fmla="*/ 0 h 132"/>
                  <a:gd name="T10" fmla="*/ 111 w 133"/>
                  <a:gd name="T11" fmla="*/ 75 h 132"/>
                  <a:gd name="T12" fmla="*/ 76 w 133"/>
                  <a:gd name="T13" fmla="*/ 75 h 132"/>
                  <a:gd name="T14" fmla="*/ 76 w 133"/>
                  <a:gd name="T15" fmla="*/ 110 h 132"/>
                  <a:gd name="T16" fmla="*/ 57 w 133"/>
                  <a:gd name="T17" fmla="*/ 110 h 132"/>
                  <a:gd name="T18" fmla="*/ 57 w 133"/>
                  <a:gd name="T19" fmla="*/ 75 h 132"/>
                  <a:gd name="T20" fmla="*/ 22 w 133"/>
                  <a:gd name="T21" fmla="*/ 75 h 132"/>
                  <a:gd name="T22" fmla="*/ 22 w 133"/>
                  <a:gd name="T23" fmla="*/ 56 h 132"/>
                  <a:gd name="T24" fmla="*/ 57 w 133"/>
                  <a:gd name="T25" fmla="*/ 56 h 132"/>
                  <a:gd name="T26" fmla="*/ 57 w 133"/>
                  <a:gd name="T27" fmla="*/ 22 h 132"/>
                  <a:gd name="T28" fmla="*/ 76 w 133"/>
                  <a:gd name="T29" fmla="*/ 22 h 132"/>
                  <a:gd name="T30" fmla="*/ 76 w 133"/>
                  <a:gd name="T31" fmla="*/ 56 h 132"/>
                  <a:gd name="T32" fmla="*/ 111 w 133"/>
                  <a:gd name="T33" fmla="*/ 56 h 132"/>
                  <a:gd name="T34" fmla="*/ 111 w 133"/>
                  <a:gd name="T35" fmla="*/ 75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3" h="132">
                    <a:moveTo>
                      <a:pt x="66" y="0"/>
                    </a:moveTo>
                    <a:cubicBezTo>
                      <a:pt x="30" y="0"/>
                      <a:pt x="0" y="29"/>
                      <a:pt x="0" y="66"/>
                    </a:cubicBezTo>
                    <a:cubicBezTo>
                      <a:pt x="0" y="103"/>
                      <a:pt x="30" y="132"/>
                      <a:pt x="66" y="132"/>
                    </a:cubicBezTo>
                    <a:cubicBezTo>
                      <a:pt x="103" y="132"/>
                      <a:pt x="133" y="103"/>
                      <a:pt x="133" y="66"/>
                    </a:cubicBezTo>
                    <a:cubicBezTo>
                      <a:pt x="133" y="29"/>
                      <a:pt x="103" y="0"/>
                      <a:pt x="66" y="0"/>
                    </a:cubicBezTo>
                    <a:close/>
                    <a:moveTo>
                      <a:pt x="111" y="75"/>
                    </a:moveTo>
                    <a:cubicBezTo>
                      <a:pt x="76" y="75"/>
                      <a:pt x="76" y="75"/>
                      <a:pt x="76" y="75"/>
                    </a:cubicBezTo>
                    <a:cubicBezTo>
                      <a:pt x="76" y="110"/>
                      <a:pt x="76" y="110"/>
                      <a:pt x="76" y="110"/>
                    </a:cubicBezTo>
                    <a:cubicBezTo>
                      <a:pt x="57" y="110"/>
                      <a:pt x="57" y="110"/>
                      <a:pt x="57" y="110"/>
                    </a:cubicBezTo>
                    <a:cubicBezTo>
                      <a:pt x="57" y="75"/>
                      <a:pt x="57" y="75"/>
                      <a:pt x="57" y="75"/>
                    </a:cubicBezTo>
                    <a:cubicBezTo>
                      <a:pt x="22" y="75"/>
                      <a:pt x="22" y="75"/>
                      <a:pt x="22" y="75"/>
                    </a:cubicBezTo>
                    <a:cubicBezTo>
                      <a:pt x="22" y="56"/>
                      <a:pt x="22" y="56"/>
                      <a:pt x="22" y="56"/>
                    </a:cubicBezTo>
                    <a:cubicBezTo>
                      <a:pt x="57" y="56"/>
                      <a:pt x="57" y="56"/>
                      <a:pt x="57" y="56"/>
                    </a:cubicBezTo>
                    <a:cubicBezTo>
                      <a:pt x="57" y="22"/>
                      <a:pt x="57" y="22"/>
                      <a:pt x="57" y="22"/>
                    </a:cubicBezTo>
                    <a:cubicBezTo>
                      <a:pt x="76" y="22"/>
                      <a:pt x="76" y="22"/>
                      <a:pt x="76" y="22"/>
                    </a:cubicBezTo>
                    <a:cubicBezTo>
                      <a:pt x="76" y="56"/>
                      <a:pt x="76" y="56"/>
                      <a:pt x="76" y="56"/>
                    </a:cubicBezTo>
                    <a:cubicBezTo>
                      <a:pt x="111" y="56"/>
                      <a:pt x="111" y="56"/>
                      <a:pt x="111" y="56"/>
                    </a:cubicBezTo>
                    <a:lnTo>
                      <a:pt x="111" y="75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15875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" name="îṥļïḍe">
                <a:extLst>
                  <a:ext uri="{FF2B5EF4-FFF2-40B4-BE49-F238E27FC236}">
                    <a16:creationId xmlns:a16="http://schemas.microsoft.com/office/drawing/2014/main" id="{0A437C6F-A218-4108-A774-507C6754672D}"/>
                  </a:ext>
                </a:extLst>
              </p:cNvPr>
              <p:cNvSpPr/>
              <p:nvPr/>
            </p:nvSpPr>
            <p:spPr bwMode="auto">
              <a:xfrm rot="2273136">
                <a:off x="8432123" y="1167110"/>
                <a:ext cx="420945" cy="479410"/>
              </a:xfrm>
              <a:custGeom>
                <a:avLst/>
                <a:gdLst>
                  <a:gd name="T0" fmla="*/ 0 w 324"/>
                  <a:gd name="T1" fmla="*/ 369 h 369"/>
                  <a:gd name="T2" fmla="*/ 163 w 324"/>
                  <a:gd name="T3" fmla="*/ 0 h 369"/>
                  <a:gd name="T4" fmla="*/ 324 w 324"/>
                  <a:gd name="T5" fmla="*/ 364 h 369"/>
                  <a:gd name="T6" fmla="*/ 0 w 324"/>
                  <a:gd name="T7" fmla="*/ 369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4" h="369">
                    <a:moveTo>
                      <a:pt x="0" y="369"/>
                    </a:moveTo>
                    <a:lnTo>
                      <a:pt x="163" y="0"/>
                    </a:lnTo>
                    <a:lnTo>
                      <a:pt x="324" y="364"/>
                    </a:lnTo>
                    <a:lnTo>
                      <a:pt x="0" y="369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15875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12" name="íṡļiḋe">
              <a:extLst>
                <a:ext uri="{FF2B5EF4-FFF2-40B4-BE49-F238E27FC236}">
                  <a16:creationId xmlns:a16="http://schemas.microsoft.com/office/drawing/2014/main" id="{B5603AF5-3913-4368-9CCE-8FAE00E7861C}"/>
                </a:ext>
              </a:extLst>
            </p:cNvPr>
            <p:cNvSpPr txBox="1"/>
            <p:nvPr/>
          </p:nvSpPr>
          <p:spPr bwMode="auto">
            <a:xfrm>
              <a:off x="7698235" y="2351695"/>
              <a:ext cx="4097685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800" b="1" dirty="0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第三阶段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3" name="ïṩľîďé">
              <a:extLst>
                <a:ext uri="{FF2B5EF4-FFF2-40B4-BE49-F238E27FC236}">
                  <a16:creationId xmlns:a16="http://schemas.microsoft.com/office/drawing/2014/main" id="{05020449-93BD-48D1-8F3F-9729A0DB01DC}"/>
                </a:ext>
              </a:extLst>
            </p:cNvPr>
            <p:cNvSpPr/>
            <p:nvPr/>
          </p:nvSpPr>
          <p:spPr bwMode="auto">
            <a:xfrm>
              <a:off x="7698234" y="2745503"/>
              <a:ext cx="4097685" cy="699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 lnSpcReduction="1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marR="0" lvl="0" indent="-171450" algn="l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</a:rPr>
                <a:t>对业务有较全面的认知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marL="171450" marR="0" lvl="0" indent="-171450" algn="l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lang="zh-CN" altLang="en-US" sz="1400" dirty="0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团队的管理和指导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marL="171450" marR="0" lvl="0" indent="-171450" algn="l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4" name="îslîdé">
              <a:extLst>
                <a:ext uri="{FF2B5EF4-FFF2-40B4-BE49-F238E27FC236}">
                  <a16:creationId xmlns:a16="http://schemas.microsoft.com/office/drawing/2014/main" id="{24B9B8A7-A180-4E5B-8154-B491F50D543C}"/>
                </a:ext>
              </a:extLst>
            </p:cNvPr>
            <p:cNvSpPr txBox="1"/>
            <p:nvPr/>
          </p:nvSpPr>
          <p:spPr bwMode="auto">
            <a:xfrm>
              <a:off x="6389714" y="4097102"/>
              <a:ext cx="524922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</a:rPr>
                <a:t>第二阶段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5" name="iṣ1ïḍê">
              <a:extLst>
                <a:ext uri="{FF2B5EF4-FFF2-40B4-BE49-F238E27FC236}">
                  <a16:creationId xmlns:a16="http://schemas.microsoft.com/office/drawing/2014/main" id="{0FF6B71D-ED34-405E-8FD7-4109F95F5E54}"/>
                </a:ext>
              </a:extLst>
            </p:cNvPr>
            <p:cNvSpPr/>
            <p:nvPr/>
          </p:nvSpPr>
          <p:spPr bwMode="auto">
            <a:xfrm>
              <a:off x="6412700" y="4512785"/>
              <a:ext cx="5249229" cy="699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marR="0" lvl="0" indent="-171450" algn="l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</a:rPr>
                <a:t>参与解决项目遇到的难题</a:t>
              </a:r>
              <a:endParaRPr lang="en-US" altLang="zh-CN" sz="14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marL="171450" marR="0" lvl="0" indent="-171450" algn="l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lang="zh-CN" altLang="en-US" sz="1400" dirty="0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能独立开发和维护单独的项目模块</a:t>
              </a:r>
              <a:endParaRPr lang="en-US" altLang="zh-CN" sz="14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marL="171450" marR="0" lvl="0" indent="-171450" algn="l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lang="zh-CN" altLang="en-US" sz="1400" dirty="0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专业技能程序提升</a:t>
              </a:r>
              <a:endParaRPr lang="en-US" altLang="zh-CN" sz="14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6" name="ïṥ1íḋé">
              <a:extLst>
                <a:ext uri="{FF2B5EF4-FFF2-40B4-BE49-F238E27FC236}">
                  <a16:creationId xmlns:a16="http://schemas.microsoft.com/office/drawing/2014/main" id="{EAF296C8-FE28-4388-97F3-E066D42040D7}"/>
                </a:ext>
              </a:extLst>
            </p:cNvPr>
            <p:cNvSpPr txBox="1"/>
            <p:nvPr/>
          </p:nvSpPr>
          <p:spPr bwMode="auto">
            <a:xfrm>
              <a:off x="671513" y="5006283"/>
              <a:ext cx="2963637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r" defTabSz="9137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</a:rPr>
                <a:t>第一阶段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7" name="íṥ1ídè">
              <a:extLst>
                <a:ext uri="{FF2B5EF4-FFF2-40B4-BE49-F238E27FC236}">
                  <a16:creationId xmlns:a16="http://schemas.microsoft.com/office/drawing/2014/main" id="{0DA095A4-14E3-41A3-9740-B1E3343B67CF}"/>
                </a:ext>
              </a:extLst>
            </p:cNvPr>
            <p:cNvSpPr/>
            <p:nvPr/>
          </p:nvSpPr>
          <p:spPr bwMode="auto">
            <a:xfrm>
              <a:off x="671513" y="5448088"/>
              <a:ext cx="3068469" cy="7408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marR="0" lvl="0" indent="-171450" algn="r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</a:rPr>
                <a:t>尽快熟悉公司的业务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marL="171450" marR="0" lvl="0" indent="-171450" algn="r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lang="zh-CN" altLang="en-US" sz="1400" dirty="0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加快储备项目中需要运用到的技术</a:t>
              </a:r>
              <a:endParaRPr lang="en-US" altLang="zh-CN" sz="14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marL="171450" marR="0" lvl="0" indent="-171450" algn="r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lang="zh-CN" altLang="en-US" sz="1400" dirty="0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熟练掌握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</a:rPr>
                <a:t>即将要用到的开发技术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7829798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4294967295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720" y="0"/>
            <a:ext cx="1218856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20" y="0"/>
            <a:ext cx="1218856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744995" y="1673025"/>
            <a:ext cx="6277232" cy="3409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 action="ppaction://hlinksldjump"/>
              </a:rPr>
              <a:t>工作回顾 </a:t>
            </a:r>
            <a:endParaRPr lang="en-US" altLang="zh-CN" sz="28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lvl="0" indent="-4572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自我评价</a:t>
            </a:r>
            <a:endParaRPr lang="en-US" altLang="zh-CN" sz="28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lvl="0" indent="-4572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工作体会</a:t>
            </a:r>
            <a:endParaRPr lang="en-US" altLang="zh-CN" sz="28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lvl="0" indent="-4572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工作规划和展望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545913AE-7E1C-4161-9776-41CDD4A4E532}"/>
              </a:ext>
            </a:extLst>
          </p:cNvPr>
          <p:cNvSpPr txBox="1"/>
          <p:nvPr/>
        </p:nvSpPr>
        <p:spPr>
          <a:xfrm>
            <a:off x="763571" y="1173971"/>
            <a:ext cx="3412503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3900" b="1" i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01</a:t>
            </a:r>
            <a:endParaRPr lang="zh-CN" altLang="en-US" sz="23900" b="1" i="1" dirty="0">
              <a:solidFill>
                <a:schemeClr val="accent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1F11AAE-6B34-4992-9813-3568AC35A272}"/>
              </a:ext>
            </a:extLst>
          </p:cNvPr>
          <p:cNvSpPr txBox="1"/>
          <p:nvPr/>
        </p:nvSpPr>
        <p:spPr>
          <a:xfrm>
            <a:off x="5288436" y="2677212"/>
            <a:ext cx="383670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000" b="1" dirty="0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工作回顾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FD88674-8911-4AA1-80BB-E8F082EC5BFF}"/>
              </a:ext>
            </a:extLst>
          </p:cNvPr>
          <p:cNvSpPr txBox="1"/>
          <p:nvPr/>
        </p:nvSpPr>
        <p:spPr>
          <a:xfrm>
            <a:off x="461913" y="162393"/>
            <a:ext cx="76001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工作回顾：学习和参与线网指挥中心开发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976E523-A433-476F-947A-E1953FF7D018}"/>
              </a:ext>
            </a:extLst>
          </p:cNvPr>
          <p:cNvSpPr txBox="1"/>
          <p:nvPr/>
        </p:nvSpPr>
        <p:spPr>
          <a:xfrm>
            <a:off x="454502" y="1092200"/>
            <a:ext cx="11282995" cy="1113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通读了线网指挥中心的代码，了解了代码结构和系统目前完成的功能，熟悉了项目中所用的框架和技术，如 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Prism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24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UnityContainer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24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HandyControl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等。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1AF85CD-2DBD-4F89-A867-9AB4B5E1C2DC}"/>
              </a:ext>
            </a:extLst>
          </p:cNvPr>
          <p:cNvSpPr txBox="1"/>
          <p:nvPr/>
        </p:nvSpPr>
        <p:spPr>
          <a:xfrm>
            <a:off x="454502" y="2271113"/>
            <a:ext cx="11181447" cy="559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根据指派工作任务，完成了工作任务，并且完善了系统的功能。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6837B282-135F-4142-9351-519195CB1144}"/>
              </a:ext>
            </a:extLst>
          </p:cNvPr>
          <p:cNvSpPr txBox="1"/>
          <p:nvPr/>
        </p:nvSpPr>
        <p:spPr>
          <a:xfrm>
            <a:off x="556051" y="3254225"/>
            <a:ext cx="1218603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Prism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BA4B1ED-F7B0-4721-A61A-D709112051B4}"/>
              </a:ext>
            </a:extLst>
          </p:cNvPr>
          <p:cNvSpPr txBox="1"/>
          <p:nvPr/>
        </p:nvSpPr>
        <p:spPr>
          <a:xfrm>
            <a:off x="556051" y="4236932"/>
            <a:ext cx="11181446" cy="1667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一个用于构建松耦合、可维护、可测试的 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WPF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程序的框架。线网指挥中心应用此框架来开发，以便减少代码量，规范开发模式，确保代码有良好的可读性和可维护。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2896270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FD88674-8911-4AA1-80BB-E8F082EC5BFF}"/>
              </a:ext>
            </a:extLst>
          </p:cNvPr>
          <p:cNvSpPr txBox="1"/>
          <p:nvPr/>
        </p:nvSpPr>
        <p:spPr>
          <a:xfrm>
            <a:off x="461913" y="162393"/>
            <a:ext cx="76001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工作回顾：学习和参与线网指挥中心开发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976E523-A433-476F-947A-E1953FF7D018}"/>
              </a:ext>
            </a:extLst>
          </p:cNvPr>
          <p:cNvSpPr txBox="1"/>
          <p:nvPr/>
        </p:nvSpPr>
        <p:spPr>
          <a:xfrm>
            <a:off x="461913" y="1151997"/>
            <a:ext cx="1832553" cy="14542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主要功能</a:t>
            </a:r>
            <a:endParaRPr lang="en-US" altLang="zh-CN" sz="3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endParaRPr lang="en-US" altLang="zh-CN" sz="3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1AF85CD-2DBD-4F89-A867-9AB4B5E1C2DC}"/>
              </a:ext>
            </a:extLst>
          </p:cNvPr>
          <p:cNvSpPr txBox="1"/>
          <p:nvPr/>
        </p:nvSpPr>
        <p:spPr>
          <a:xfrm>
            <a:off x="461913" y="1897647"/>
            <a:ext cx="8957901" cy="12695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Command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和 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Composite Commands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对 </a:t>
            </a:r>
            <a:r>
              <a:rPr lang="en-US" altLang="zh-CN" sz="24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ICommand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接口提供了实现，封装了一个易于使用的命令类</a:t>
            </a: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3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C123AE1-8377-4387-A125-21C7B8215BA7}"/>
              </a:ext>
            </a:extLst>
          </p:cNvPr>
          <p:cNvSpPr txBox="1"/>
          <p:nvPr/>
        </p:nvSpPr>
        <p:spPr>
          <a:xfrm>
            <a:off x="450494" y="3167225"/>
            <a:ext cx="11291011" cy="1667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Event Aggregation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基于观察者模式，对对象之间的通信，提供了统一的管理，并且提供了切换到 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UI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线程更新界面的功能，实现了对象之间的低耦合。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6CD5A5C-D8D9-4ACE-8CE3-8C4FB588D894}"/>
              </a:ext>
            </a:extLst>
          </p:cNvPr>
          <p:cNvSpPr txBox="1"/>
          <p:nvPr/>
        </p:nvSpPr>
        <p:spPr>
          <a:xfrm>
            <a:off x="450493" y="4872121"/>
            <a:ext cx="11291011" cy="1667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ViewModel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Injection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Prism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内置了一个 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IOC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容器，基于 </a:t>
            </a:r>
            <a:r>
              <a:rPr lang="en-US" altLang="zh-CN" sz="24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UnityContainer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实现，提供了对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4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ViewModel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进行统一管理的功能。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78965961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FD88674-8911-4AA1-80BB-E8F082EC5BFF}"/>
              </a:ext>
            </a:extLst>
          </p:cNvPr>
          <p:cNvSpPr txBox="1"/>
          <p:nvPr/>
        </p:nvSpPr>
        <p:spPr>
          <a:xfrm>
            <a:off x="461913" y="162393"/>
            <a:ext cx="76001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工作回顾：学习和参与线网指挥中心开发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3C9FD0D-0B96-4F75-AEE2-F45D0BE243C2}"/>
              </a:ext>
            </a:extLst>
          </p:cNvPr>
          <p:cNvSpPr txBox="1"/>
          <p:nvPr/>
        </p:nvSpPr>
        <p:spPr>
          <a:xfrm>
            <a:off x="461912" y="1010920"/>
            <a:ext cx="11344007" cy="1852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完成的任务</a:t>
            </a:r>
            <a:endParaRPr lang="en-US" altLang="zh-CN" sz="3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1.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为了监控线网首屏加载的耗时瓶颈，查看了 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Prism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相关源码，给线网系统提供了记录初始化时间过长的 </a:t>
            </a:r>
            <a:r>
              <a:rPr lang="en-US" altLang="zh-CN" sz="24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ViewModel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日志功能。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5302924-9BBD-48B3-82F9-A4FDB5C9C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912" y="2863350"/>
            <a:ext cx="10074008" cy="401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036726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FD88674-8911-4AA1-80BB-E8F082EC5BFF}"/>
              </a:ext>
            </a:extLst>
          </p:cNvPr>
          <p:cNvSpPr txBox="1"/>
          <p:nvPr/>
        </p:nvSpPr>
        <p:spPr>
          <a:xfrm>
            <a:off x="461913" y="162393"/>
            <a:ext cx="76001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工作回顾：学习和参与线网指挥中心开发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1AF85CD-2DBD-4F89-A867-9AB4B5E1C2DC}"/>
              </a:ext>
            </a:extLst>
          </p:cNvPr>
          <p:cNvSpPr txBox="1"/>
          <p:nvPr/>
        </p:nvSpPr>
        <p:spPr>
          <a:xfrm>
            <a:off x="461913" y="1163199"/>
            <a:ext cx="11090007" cy="1667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2.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基于 </a:t>
            </a:r>
            <a:r>
              <a:rPr lang="en-US" altLang="zh-CN" sz="24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HandyControl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给登录界面增加了登陆动画。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3.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优化了 </a:t>
            </a:r>
            <a:r>
              <a:rPr lang="en-US" altLang="zh-CN" sz="24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cefsharp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进程无法 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kill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和视频控件首次加载太慢的问题。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4.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对大屏版线网做了样式和布局匹配等。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2B5E560-E08C-4A7E-AC2E-9C36A52BA1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074" y="2947517"/>
            <a:ext cx="5595064" cy="340248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1BB9FEE-7192-4D7B-BEDA-EC9F057A19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632" y="2947516"/>
            <a:ext cx="5693727" cy="3350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421650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0552" y="127524"/>
            <a:ext cx="2041638" cy="45907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FD88674-8911-4AA1-80BB-E8F082EC5BFF}"/>
              </a:ext>
            </a:extLst>
          </p:cNvPr>
          <p:cNvSpPr txBox="1"/>
          <p:nvPr/>
        </p:nvSpPr>
        <p:spPr>
          <a:xfrm>
            <a:off x="461913" y="162393"/>
            <a:ext cx="47163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工作回顾：组态选型研究</a:t>
            </a:r>
            <a:endParaRPr lang="en-US" altLang="zh-CN" sz="3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976E523-A433-476F-947A-E1953FF7D018}"/>
              </a:ext>
            </a:extLst>
          </p:cNvPr>
          <p:cNvSpPr txBox="1"/>
          <p:nvPr/>
        </p:nvSpPr>
        <p:spPr>
          <a:xfrm>
            <a:off x="413836" y="1138280"/>
            <a:ext cx="11364328" cy="943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基于华佳 </a:t>
            </a:r>
            <a:r>
              <a:rPr lang="en-US" altLang="zh-CN" sz="20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Mos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组态功能的需求，对 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GENESIS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HT for web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FSCADA 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等组态软件进行了研究，主要对 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GENESIS64 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和 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WPF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原生实现进行了详细研究。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E567C18-16F1-4934-AA3A-3832BD06185F}"/>
              </a:ext>
            </a:extLst>
          </p:cNvPr>
          <p:cNvSpPr txBox="1"/>
          <p:nvPr/>
        </p:nvSpPr>
        <p:spPr>
          <a:xfrm>
            <a:off x="413836" y="2196613"/>
            <a:ext cx="4076884" cy="1959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GENESIS64</a:t>
            </a: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GENESIS64 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是一个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6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位一体的软件开发方案，支持了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3D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GIS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SCADA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VRAR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Mobile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IOT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AF98E6F-7C4D-4261-AA78-A20367510D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9179" y="2174240"/>
            <a:ext cx="7118985" cy="478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008977"/>
      </p:ext>
    </p:extLst>
  </p:cSld>
  <p:clrMapOvr>
    <a:masterClrMapping/>
  </p:clrMapOvr>
  <p:transition spd="slow">
    <p:wip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51fd5c3e-ae99-459d-b94d-252ca072295b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1697</TotalTime>
  <Words>1295</Words>
  <Application>Microsoft Office PowerPoint</Application>
  <PresentationFormat>宽屏</PresentationFormat>
  <Paragraphs>140</Paragraphs>
  <Slides>24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2" baseType="lpstr">
      <vt:lpstr>Microsoft JhengHei Light</vt:lpstr>
      <vt:lpstr>等线</vt:lpstr>
      <vt:lpstr>等线 Light</vt:lpstr>
      <vt:lpstr>宋体</vt:lpstr>
      <vt:lpstr>微软雅黑</vt:lpstr>
      <vt:lpstr>Arial</vt:lpstr>
      <vt:lpstr>Wingdings</vt:lpstr>
      <vt:lpstr>Office 主题​​</vt:lpstr>
      <vt:lpstr>翁泽鹏 转正述职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wu tangyuan</dc:creator>
  <cp:lastModifiedBy>YB Jonathan</cp:lastModifiedBy>
  <cp:revision>561</cp:revision>
  <dcterms:created xsi:type="dcterms:W3CDTF">2020-01-13T08:12:50Z</dcterms:created>
  <dcterms:modified xsi:type="dcterms:W3CDTF">2020-07-30T03:31:22Z</dcterms:modified>
</cp:coreProperties>
</file>

<file path=docProps/thumbnail.jpeg>
</file>